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85" r:id="rId4"/>
    <p:sldId id="279" r:id="rId5"/>
    <p:sldId id="280" r:id="rId6"/>
    <p:sldId id="281" r:id="rId7"/>
    <p:sldId id="282" r:id="rId8"/>
    <p:sldId id="283" r:id="rId9"/>
    <p:sldId id="284"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738"/>
    <a:srgbClr val="F08115"/>
    <a:srgbClr val="FAB001"/>
    <a:srgbClr val="699327"/>
    <a:srgbClr val="E6E6E6"/>
    <a:srgbClr val="CA075C"/>
    <a:srgbClr val="009541"/>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4660"/>
  </p:normalViewPr>
  <p:slideViewPr>
    <p:cSldViewPr snapToGrid="0" showGuides="1">
      <p:cViewPr varScale="1">
        <p:scale>
          <a:sx n="88" d="100"/>
          <a:sy n="88" d="100"/>
        </p:scale>
        <p:origin x="1286"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75439" y="1553082"/>
            <a:ext cx="7917752" cy="805966"/>
          </a:xfrm>
        </p:spPr>
        <p:txBody>
          <a:bodyPr/>
          <a:lstStyle/>
          <a:p>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Every time the zookeeper arrives at an animal enclosure and counts the animals, the ‘more than’ monkey adds one more.</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Can you help the zookeeper work out what one more will be?</a:t>
            </a:r>
            <a:endParaRPr lang="en-GB" sz="2000" dirty="0">
              <a:latin typeface="+mn-lt"/>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70" y="2440999"/>
            <a:ext cx="4176662" cy="539759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378" y="3226677"/>
            <a:ext cx="627714" cy="668420"/>
          </a:xfrm>
          <a:prstGeom prst="rect">
            <a:avLst/>
          </a:prstGeom>
        </p:spPr>
      </p:pic>
      <p:sp>
        <p:nvSpPr>
          <p:cNvPr id="37" name="OH No! Text"/>
          <p:cNvSpPr/>
          <p:nvPr/>
        </p:nvSpPr>
        <p:spPr>
          <a:xfrm>
            <a:off x="675439" y="637173"/>
            <a:ext cx="7917752" cy="854246"/>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latin typeface="Twinkl" pitchFamily="2" charset="77"/>
              </a:rPr>
              <a:t>Today, the zookeeper is trying to count the animals in each enclosure but the cheeky ‘more than’ monkey is there.</a:t>
            </a:r>
            <a:endParaRPr lang="en-GB" dirty="0">
              <a:solidFill>
                <a:schemeClr val="bg2"/>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lions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3?</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3692636"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3 Numbershap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633" y="2610436"/>
            <a:ext cx="2105619" cy="2235640"/>
          </a:xfrm>
          <a:prstGeom prst="rect">
            <a:avLst/>
          </a:prstGeom>
        </p:spPr>
      </p:pic>
      <p:pic>
        <p:nvPicPr>
          <p:cNvPr id="8" name="Lio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2837" y="3886501"/>
            <a:ext cx="926013" cy="1068266"/>
          </a:xfrm>
          <a:prstGeom prst="rect">
            <a:avLst/>
          </a:prstGeom>
        </p:spPr>
      </p:pic>
      <p:pic>
        <p:nvPicPr>
          <p:cNvPr id="24" name="Lio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7" y="3892714"/>
            <a:ext cx="926013" cy="1068266"/>
          </a:xfrm>
          <a:prstGeom prst="rect">
            <a:avLst/>
          </a:prstGeom>
        </p:spPr>
      </p:pic>
      <p:pic>
        <p:nvPicPr>
          <p:cNvPr id="25" name="Lio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8" y="2604506"/>
            <a:ext cx="926013" cy="1068266"/>
          </a:xfrm>
          <a:prstGeom prst="rect">
            <a:avLst/>
          </a:prstGeom>
        </p:spPr>
      </p:pic>
      <p:pic>
        <p:nvPicPr>
          <p:cNvPr id="26" name="Large Number Shap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5633" y="2604506"/>
            <a:ext cx="1019701" cy="1086324"/>
          </a:xfrm>
          <a:prstGeom prst="rect">
            <a:avLst/>
          </a:prstGeom>
        </p:spPr>
      </p:pic>
      <p:pic>
        <p:nvPicPr>
          <p:cNvPr id="27" name="Lio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0366" y="2604506"/>
            <a:ext cx="926013" cy="106826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3 is 4.</a:t>
            </a:r>
          </a:p>
        </p:txBody>
      </p:sp>
      <p:grpSp>
        <p:nvGrpSpPr>
          <p:cNvPr id="6" name="Group 5"/>
          <p:cNvGrpSpPr/>
          <p:nvPr/>
        </p:nvGrpSpPr>
        <p:grpSpPr>
          <a:xfrm>
            <a:off x="2992853" y="5208309"/>
            <a:ext cx="931698"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63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elephants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5?</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20150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Numb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844" y="2539862"/>
            <a:ext cx="1507583" cy="2454025"/>
          </a:xfrm>
          <a:prstGeom prst="rect">
            <a:avLst/>
          </a:prstGeom>
        </p:spPr>
      </p:pic>
      <p:pic>
        <p:nvPicPr>
          <p:cNvPr id="26" name="Large Number Shap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843" y="2528494"/>
            <a:ext cx="726171" cy="77361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5 is 6.</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960" y="4292960"/>
            <a:ext cx="871316" cy="70092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8552" y="4292960"/>
            <a:ext cx="871316" cy="700927"/>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6380" y="3441464"/>
            <a:ext cx="871316" cy="70092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972" y="3441464"/>
            <a:ext cx="871316" cy="700927"/>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564838"/>
            <a:ext cx="871316" cy="700927"/>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438" y="2596623"/>
            <a:ext cx="871316" cy="700927"/>
          </a:xfrm>
          <a:prstGeom prst="rect">
            <a:avLst/>
          </a:prstGeom>
        </p:spPr>
      </p:pic>
      <p:grpSp>
        <p:nvGrpSpPr>
          <p:cNvPr id="41" name="Group 40"/>
          <p:cNvGrpSpPr/>
          <p:nvPr/>
        </p:nvGrpSpPr>
        <p:grpSpPr>
          <a:xfrm>
            <a:off x="4472779" y="5189012"/>
            <a:ext cx="931698" cy="903813"/>
            <a:chOff x="2992853" y="5208309"/>
            <a:chExt cx="931698" cy="903813"/>
          </a:xfrm>
        </p:grpSpPr>
        <p:sp>
          <p:nvSpPr>
            <p:cNvPr id="42"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Isosceles Triangle 42"/>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17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frogs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8?</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7452573"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76" y="2450525"/>
            <a:ext cx="461457" cy="49160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8 is 9.</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541" y="2982478"/>
            <a:ext cx="969892" cy="194144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606" y="4476733"/>
            <a:ext cx="515221" cy="451152"/>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549" y="4472774"/>
            <a:ext cx="515221" cy="451152"/>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236" y="3967534"/>
            <a:ext cx="515221" cy="45115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0574" y="3939381"/>
            <a:ext cx="515221" cy="451152"/>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225" y="3456921"/>
            <a:ext cx="515221" cy="4511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630" y="3443104"/>
            <a:ext cx="515221" cy="45115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2303" y="2946308"/>
            <a:ext cx="515221" cy="45115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9245" y="2931793"/>
            <a:ext cx="515221" cy="451152"/>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257" y="2419937"/>
            <a:ext cx="515221" cy="451152"/>
          </a:xfrm>
          <a:prstGeom prst="rect">
            <a:avLst/>
          </a:prstGeom>
        </p:spPr>
      </p:pic>
      <p:grpSp>
        <p:nvGrpSpPr>
          <p:cNvPr id="37" name="Group 36"/>
          <p:cNvGrpSpPr/>
          <p:nvPr/>
        </p:nvGrpSpPr>
        <p:grpSpPr>
          <a:xfrm>
            <a:off x="6766706" y="5135915"/>
            <a:ext cx="931698" cy="903813"/>
            <a:chOff x="2992853" y="5208309"/>
            <a:chExt cx="931698" cy="903813"/>
          </a:xfrm>
        </p:grpSpPr>
        <p:sp>
          <p:nvSpPr>
            <p:cNvPr id="38"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Isosceles Triangle 38"/>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1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snakes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6?</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91677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140" y="2429779"/>
            <a:ext cx="581798" cy="619810"/>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6 is 7.</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429" y="3082122"/>
            <a:ext cx="1201509" cy="19722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4562675"/>
            <a:ext cx="640379" cy="48114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4551366"/>
            <a:ext cx="640379" cy="48114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910815"/>
            <a:ext cx="640379" cy="48114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899506"/>
            <a:ext cx="640379" cy="48114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258955"/>
            <a:ext cx="640379" cy="481140"/>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247646"/>
            <a:ext cx="640379" cy="481140"/>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1" y="2538840"/>
            <a:ext cx="640379" cy="481140"/>
          </a:xfrm>
          <a:prstGeom prst="rect">
            <a:avLst/>
          </a:prstGeom>
        </p:spPr>
      </p:pic>
      <p:grpSp>
        <p:nvGrpSpPr>
          <p:cNvPr id="34" name="Group 33"/>
          <p:cNvGrpSpPr/>
          <p:nvPr/>
        </p:nvGrpSpPr>
        <p:grpSpPr>
          <a:xfrm>
            <a:off x="5215371" y="5189012"/>
            <a:ext cx="931698" cy="903813"/>
            <a:chOff x="2992853" y="5208309"/>
            <a:chExt cx="931698" cy="903813"/>
          </a:xfrm>
        </p:grpSpPr>
        <p:sp>
          <p:nvSpPr>
            <p:cNvPr id="35"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02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seals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4?</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4435148"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687" y="2383183"/>
            <a:ext cx="788838" cy="84037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4 is 5.</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264" y="3261564"/>
            <a:ext cx="1587261" cy="16798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733" y="4152859"/>
            <a:ext cx="1298536" cy="78865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400" y="4176478"/>
            <a:ext cx="1298536" cy="788659"/>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6273" y="3269966"/>
            <a:ext cx="1298536" cy="788659"/>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4940" y="3293585"/>
            <a:ext cx="1298536" cy="78865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386575"/>
            <a:ext cx="1298536" cy="788659"/>
          </a:xfrm>
          <a:prstGeom prst="rect">
            <a:avLst/>
          </a:prstGeom>
        </p:spPr>
      </p:pic>
      <p:grpSp>
        <p:nvGrpSpPr>
          <p:cNvPr id="35" name="Group 34"/>
          <p:cNvGrpSpPr/>
          <p:nvPr/>
        </p:nvGrpSpPr>
        <p:grpSpPr>
          <a:xfrm>
            <a:off x="3747588" y="5101027"/>
            <a:ext cx="931698" cy="903813"/>
            <a:chOff x="2992853" y="5208309"/>
            <a:chExt cx="931698" cy="903813"/>
          </a:xfrm>
        </p:grpSpPr>
        <p:sp>
          <p:nvSpPr>
            <p:cNvPr id="37"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004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parrots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9?</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8150934"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058" y="2383183"/>
            <a:ext cx="495766" cy="52815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9 is 10.</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058" y="2376840"/>
            <a:ext cx="1050421" cy="264224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9184" y="4545081"/>
            <a:ext cx="400705" cy="482929"/>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557" y="4548402"/>
            <a:ext cx="400705" cy="482929"/>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9208" y="4017550"/>
            <a:ext cx="400705" cy="482929"/>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581" y="4020871"/>
            <a:ext cx="400705" cy="482929"/>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9232" y="3497653"/>
            <a:ext cx="400705" cy="482929"/>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605" y="3500974"/>
            <a:ext cx="400705" cy="482929"/>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256" y="2938640"/>
            <a:ext cx="400705" cy="482929"/>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629" y="2941961"/>
            <a:ext cx="400705" cy="482929"/>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9280" y="2383171"/>
            <a:ext cx="400705" cy="48292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653" y="2386492"/>
            <a:ext cx="400705" cy="482929"/>
          </a:xfrm>
          <a:prstGeom prst="rect">
            <a:avLst/>
          </a:prstGeom>
        </p:spPr>
      </p:pic>
      <p:grpSp>
        <p:nvGrpSpPr>
          <p:cNvPr id="37" name="Group 36"/>
          <p:cNvGrpSpPr/>
          <p:nvPr/>
        </p:nvGrpSpPr>
        <p:grpSpPr>
          <a:xfrm>
            <a:off x="7455030" y="5118297"/>
            <a:ext cx="931698" cy="903813"/>
            <a:chOff x="2992853" y="5208309"/>
            <a:chExt cx="931698" cy="903813"/>
          </a:xfrm>
        </p:grpSpPr>
        <p:sp>
          <p:nvSpPr>
            <p:cNvPr id="4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Isosceles Triangle 4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88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H No! Text"/>
          <p:cNvSpPr/>
          <p:nvPr/>
        </p:nvSpPr>
        <p:spPr>
          <a:xfrm>
            <a:off x="796930" y="665012"/>
            <a:ext cx="6578655"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400" dirty="0">
                <a:solidFill>
                  <a:schemeClr val="bg2"/>
                </a:solidFill>
                <a:latin typeface="Twinkl" pitchFamily="2" charset="0"/>
              </a:rPr>
              <a:t>The cheeky ‘more than’ monkey has added one </a:t>
            </a:r>
            <a:r>
              <a:rPr lang="en-GB" altLang="en-US" sz="1400" dirty="0" smtClean="0">
                <a:solidFill>
                  <a:schemeClr val="bg2"/>
                </a:solidFill>
                <a:latin typeface="Twinkl" pitchFamily="2" charset="0"/>
              </a:rPr>
              <a:t>more </a:t>
            </a:r>
            <a:r>
              <a:rPr lang="en-GB" altLang="en-US" sz="1400" dirty="0">
                <a:solidFill>
                  <a:schemeClr val="bg2"/>
                </a:solidFill>
                <a:latin typeface="Twinkl" pitchFamily="2" charset="0"/>
              </a:rPr>
              <a:t>himself.</a:t>
            </a:r>
            <a:br>
              <a:rPr lang="en-GB" altLang="en-US" sz="1400" dirty="0">
                <a:solidFill>
                  <a:schemeClr val="bg2"/>
                </a:solidFill>
                <a:latin typeface="Twinkl" pitchFamily="2" charset="0"/>
              </a:rPr>
            </a:br>
            <a:r>
              <a:rPr lang="en-GB" altLang="en-US" sz="1400" dirty="0">
                <a:solidFill>
                  <a:schemeClr val="bg2"/>
                </a:solidFill>
                <a:latin typeface="Twinkl" pitchFamily="2" charset="0"/>
              </a:rPr>
              <a:t>What’s one more than 1?</a:t>
            </a:r>
            <a:endParaRPr lang="en-GB" sz="1400" dirty="0">
              <a:solidFill>
                <a:schemeClr val="bg2"/>
              </a:solidFill>
            </a:endParaRPr>
          </a:p>
        </p:txBody>
      </p:sp>
      <p:sp>
        <p:nvSpPr>
          <p:cNvPr id="32" name="Reveal Answer"/>
          <p:cNvSpPr/>
          <p:nvPr/>
        </p:nvSpPr>
        <p:spPr>
          <a:xfrm>
            <a:off x="7491229" y="665011"/>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15" y="1817011"/>
            <a:ext cx="2251964" cy="291026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758" y="2269823"/>
            <a:ext cx="511026" cy="544165"/>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5854" y="4105627"/>
            <a:ext cx="511026" cy="544165"/>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874" y="4105627"/>
            <a:ext cx="511026" cy="544165"/>
          </a:xfrm>
          <a:prstGeom prst="rect">
            <a:avLst/>
          </a:prstGeom>
        </p:spPr>
      </p:pic>
      <p:sp>
        <p:nvSpPr>
          <p:cNvPr id="43" name="OH No! Text"/>
          <p:cNvSpPr/>
          <p:nvPr/>
        </p:nvSpPr>
        <p:spPr>
          <a:xfrm>
            <a:off x="796930" y="5116474"/>
            <a:ext cx="7705691" cy="1164368"/>
          </a:xfrm>
          <a:prstGeom prst="roundRect">
            <a:avLst>
              <a:gd name="adj" fmla="val 8645"/>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1"/>
                </a:solidFill>
                <a:latin typeface="Twinkl" pitchFamily="2" charset="0"/>
              </a:rPr>
              <a:t>One more than 1 is 2.</a:t>
            </a:r>
          </a:p>
          <a:p>
            <a:pPr algn="ctr"/>
            <a:endParaRPr lang="en-US" altLang="en-US" sz="1400" dirty="0">
              <a:solidFill>
                <a:schemeClr val="bg1"/>
              </a:solidFill>
              <a:latin typeface="Twinkl" pitchFamily="2" charset="0"/>
            </a:endParaRPr>
          </a:p>
          <a:p>
            <a:pPr algn="ctr"/>
            <a:r>
              <a:rPr lang="en-US" altLang="en-US" sz="1400" dirty="0">
                <a:solidFill>
                  <a:schemeClr val="bg1"/>
                </a:solidFill>
                <a:latin typeface="Twinkl" pitchFamily="2" charset="0"/>
              </a:rPr>
              <a:t> The cheeky ‘more than’ monkey is in trouble with Mummy monkey for confusing the </a:t>
            </a:r>
          </a:p>
          <a:p>
            <a:pPr algn="ctr"/>
            <a:r>
              <a:rPr lang="en-US" altLang="en-US" sz="1400">
                <a:solidFill>
                  <a:schemeClr val="bg1"/>
                </a:solidFill>
                <a:latin typeface="Twinkl" pitchFamily="2" charset="0"/>
              </a:rPr>
              <a:t>zookeeper</a:t>
            </a:r>
            <a:r>
              <a:rPr lang="en-US" altLang="en-US" sz="1400" dirty="0">
                <a:solidFill>
                  <a:schemeClr val="bg1"/>
                </a:solidFill>
                <a:latin typeface="Twinkl" pitchFamily="2" charset="0"/>
              </a:rPr>
              <a:t>… Oh dear ‘more than’ monkey!</a:t>
            </a:r>
            <a:endParaRPr lang="en-GB" sz="1400" dirty="0">
              <a:solidFill>
                <a:schemeClr val="bg1"/>
              </a:solidFill>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571" y="2866871"/>
            <a:ext cx="3121051" cy="2756112"/>
          </a:xfrm>
          <a:prstGeom prst="rect">
            <a:avLst/>
          </a:prstGeom>
        </p:spPr>
      </p:pic>
    </p:spTree>
    <p:extLst>
      <p:ext uri="{BB962C8B-B14F-4D97-AF65-F5344CB8AC3E}">
        <p14:creationId xmlns:p14="http://schemas.microsoft.com/office/powerpoint/2010/main" val="33322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nextCondLst>
                <p:cond evt="onClick" delay="0">
                  <p:tgtEl>
                    <p:spTgt spid="32"/>
                  </p:tgtEl>
                </p:cond>
              </p:nextCondLst>
            </p:seq>
          </p:childTnLst>
        </p:cTn>
      </p:par>
    </p:tnLst>
    <p:bldLst>
      <p:bldP spid="3" grpId="0" animBg="1"/>
      <p:bldP spid="4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162</TotalTime>
  <Words>421</Words>
  <Application>Microsoft Office PowerPoint</Application>
  <PresentationFormat>On-screen Show (4:3)</PresentationFormat>
  <Paragraphs>98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Twinkl</vt:lpstr>
      <vt:lpstr>Arial</vt:lpstr>
      <vt:lpstr>Office Theme</vt:lpstr>
      <vt:lpstr>PowerPoint Presentation</vt:lpstr>
      <vt:lpstr>  Every time the zookeeper arrives at an animal enclosure and counts the animals, the ‘more than’ monkey adds one more.  Can you help the zookeeper work out what one more will be?</vt:lpstr>
      <vt:lpstr>How many lions are there?</vt:lpstr>
      <vt:lpstr>How many elephants are there?</vt:lpstr>
      <vt:lpstr>How many frogs are there?</vt:lpstr>
      <vt:lpstr>How many snakes are there?</vt:lpstr>
      <vt:lpstr>How many seals are there?</vt:lpstr>
      <vt:lpstr>How many parrots are there?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Sabine Drabble</dc:creator>
  <cp:lastModifiedBy>Teacher</cp:lastModifiedBy>
  <cp:revision>12</cp:revision>
  <dcterms:created xsi:type="dcterms:W3CDTF">2019-02-14T13:25:20Z</dcterms:created>
  <dcterms:modified xsi:type="dcterms:W3CDTF">2020-06-18T20:34:28Z</dcterms:modified>
</cp:coreProperties>
</file>