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7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64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04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373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6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46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51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75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25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7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060E4-3115-4B76-86DB-517D7FF007EC}" type="datetimeFigureOut">
              <a:rPr lang="en-GB" smtClean="0"/>
              <a:t>13/11/2021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7780C-259D-464E-B493-8E46D4D0A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98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Twinkl Precursive" panose="02000000000000000000" pitchFamily="2" charset="0"/>
              </a:rPr>
              <a:t>Year 2 Spelling Patterns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latin typeface="Twinkl Precursive" panose="02000000000000000000" pitchFamily="2" charset="0"/>
              </a:rPr>
              <a:t>Week 15.11.21</a:t>
            </a:r>
          </a:p>
          <a:p>
            <a:r>
              <a:rPr lang="en-GB" sz="3600" dirty="0">
                <a:latin typeface="Twinkl Precursive" panose="02000000000000000000" pitchFamily="2" charset="0"/>
              </a:rPr>
              <a:t>To be tested 18.11.21</a:t>
            </a:r>
          </a:p>
        </p:txBody>
      </p:sp>
    </p:spTree>
    <p:extLst>
      <p:ext uri="{BB962C8B-B14F-4D97-AF65-F5344CB8AC3E}">
        <p14:creationId xmlns:p14="http://schemas.microsoft.com/office/powerpoint/2010/main" val="72916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074" y="226623"/>
            <a:ext cx="9144000" cy="1098323"/>
          </a:xfrm>
        </p:spPr>
        <p:txBody>
          <a:bodyPr>
            <a:normAutofit/>
          </a:bodyPr>
          <a:lstStyle/>
          <a:p>
            <a:r>
              <a:rPr lang="en-GB" dirty="0">
                <a:latin typeface="Twinkl Precursive" panose="02000000000000000000" pitchFamily="2" charset="0"/>
              </a:rPr>
              <a:t>/</a:t>
            </a:r>
            <a:r>
              <a:rPr lang="en-GB" dirty="0" err="1">
                <a:latin typeface="Twinkl Precursive" panose="02000000000000000000" pitchFamily="2" charset="0"/>
              </a:rPr>
              <a:t>ure</a:t>
            </a:r>
            <a:r>
              <a:rPr lang="en-GB" dirty="0">
                <a:latin typeface="Twinkl Precursive" panose="02000000000000000000" pitchFamily="2" charset="0"/>
              </a:rPr>
              <a:t>/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710" y="1717254"/>
            <a:ext cx="9144000" cy="1655762"/>
          </a:xfrm>
        </p:spPr>
        <p:txBody>
          <a:bodyPr/>
          <a:lstStyle/>
          <a:p>
            <a:r>
              <a:rPr lang="en-GB" dirty="0">
                <a:latin typeface="Twinkl Precursive" panose="02000000000000000000" pitchFamily="2" charset="0"/>
              </a:rPr>
              <a:t>Examples</a:t>
            </a:r>
          </a:p>
          <a:p>
            <a:endParaRPr lang="en-GB" dirty="0">
              <a:latin typeface="Twinkl Precursive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136036"/>
              </p:ext>
            </p:extLst>
          </p:nvPr>
        </p:nvGraphicFramePr>
        <p:xfrm>
          <a:off x="4177522" y="2414507"/>
          <a:ext cx="3538375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8375">
                  <a:extLst>
                    <a:ext uri="{9D8B030D-6E8A-4147-A177-3AD203B41FA5}">
                      <a16:colId xmlns:a16="http://schemas.microsoft.com/office/drawing/2014/main" val="692548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pure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605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cure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003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78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secure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36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mature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759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3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074" y="226623"/>
            <a:ext cx="9144000" cy="1098323"/>
          </a:xfrm>
        </p:spPr>
        <p:txBody>
          <a:bodyPr>
            <a:normAutofit/>
          </a:bodyPr>
          <a:lstStyle/>
          <a:p>
            <a:r>
              <a:rPr lang="en-GB" dirty="0">
                <a:latin typeface="Twinkl Precursive" panose="02000000000000000000" pitchFamily="2" charset="0"/>
              </a:rPr>
              <a:t>/</a:t>
            </a:r>
            <a:r>
              <a:rPr lang="en-GB" dirty="0" err="1">
                <a:latin typeface="Twinkl Precursive" panose="02000000000000000000" pitchFamily="2" charset="0"/>
              </a:rPr>
              <a:t>ey</a:t>
            </a:r>
            <a:r>
              <a:rPr lang="en-GB" dirty="0">
                <a:latin typeface="Twinkl Precursive" panose="02000000000000000000" pitchFamily="2" charset="0"/>
              </a:rPr>
              <a:t>/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710" y="1717254"/>
            <a:ext cx="9144000" cy="1655762"/>
          </a:xfrm>
        </p:spPr>
        <p:txBody>
          <a:bodyPr/>
          <a:lstStyle/>
          <a:p>
            <a:r>
              <a:rPr lang="en-GB" dirty="0">
                <a:latin typeface="Twinkl Precursive" panose="02000000000000000000" pitchFamily="2" charset="0"/>
              </a:rPr>
              <a:t>Examples</a:t>
            </a:r>
          </a:p>
          <a:p>
            <a:endParaRPr lang="en-GB" dirty="0">
              <a:latin typeface="Twinkl Precursive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74183"/>
              </p:ext>
            </p:extLst>
          </p:nvPr>
        </p:nvGraphicFramePr>
        <p:xfrm>
          <a:off x="4177522" y="2414507"/>
          <a:ext cx="3538375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8375">
                  <a:extLst>
                    <a:ext uri="{9D8B030D-6E8A-4147-A177-3AD203B41FA5}">
                      <a16:colId xmlns:a16="http://schemas.microsoft.com/office/drawing/2014/main" val="692548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money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605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honey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003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monkey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78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donkey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36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jockey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759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81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074" y="226623"/>
            <a:ext cx="9144000" cy="1098323"/>
          </a:xfrm>
        </p:spPr>
        <p:txBody>
          <a:bodyPr>
            <a:normAutofit/>
          </a:bodyPr>
          <a:lstStyle/>
          <a:p>
            <a:r>
              <a:rPr lang="en-GB" dirty="0">
                <a:latin typeface="Twinkl Precursive" panose="02000000000000000000" pitchFamily="2" charset="0"/>
              </a:rPr>
              <a:t>/</a:t>
            </a:r>
            <a:r>
              <a:rPr lang="en-GB" dirty="0" err="1">
                <a:latin typeface="Twinkl Precursive" panose="02000000000000000000" pitchFamily="2" charset="0"/>
              </a:rPr>
              <a:t>tion</a:t>
            </a:r>
            <a:r>
              <a:rPr lang="en-GB" dirty="0">
                <a:latin typeface="Twinkl Precursive" panose="02000000000000000000" pitchFamily="2" charset="0"/>
              </a:rPr>
              <a:t>/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710" y="1717254"/>
            <a:ext cx="9144000" cy="1655762"/>
          </a:xfrm>
        </p:spPr>
        <p:txBody>
          <a:bodyPr/>
          <a:lstStyle/>
          <a:p>
            <a:r>
              <a:rPr lang="en-GB" dirty="0">
                <a:latin typeface="Twinkl Precursive" panose="02000000000000000000" pitchFamily="2" charset="0"/>
              </a:rPr>
              <a:t>Examples</a:t>
            </a:r>
          </a:p>
          <a:p>
            <a:endParaRPr lang="en-GB" dirty="0">
              <a:latin typeface="Twinkl Precursive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195072"/>
              </p:ext>
            </p:extLst>
          </p:nvPr>
        </p:nvGraphicFramePr>
        <p:xfrm>
          <a:off x="4177522" y="2414507"/>
          <a:ext cx="3538375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8375">
                  <a:extLst>
                    <a:ext uri="{9D8B030D-6E8A-4147-A177-3AD203B41FA5}">
                      <a16:colId xmlns:a16="http://schemas.microsoft.com/office/drawing/2014/main" val="692548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station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605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nation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003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78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36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creation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759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09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074" y="226623"/>
            <a:ext cx="9144000" cy="1098323"/>
          </a:xfrm>
        </p:spPr>
        <p:txBody>
          <a:bodyPr>
            <a:normAutofit/>
          </a:bodyPr>
          <a:lstStyle/>
          <a:p>
            <a:r>
              <a:rPr lang="en-GB" dirty="0">
                <a:latin typeface="Twinkl Precursive" panose="02000000000000000000" pitchFamily="2" charset="0"/>
              </a:rPr>
              <a:t>/le/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710" y="1717254"/>
            <a:ext cx="9144000" cy="1655762"/>
          </a:xfrm>
        </p:spPr>
        <p:txBody>
          <a:bodyPr/>
          <a:lstStyle/>
          <a:p>
            <a:r>
              <a:rPr lang="en-GB" dirty="0">
                <a:latin typeface="Twinkl Precursive" panose="02000000000000000000" pitchFamily="2" charset="0"/>
              </a:rPr>
              <a:t>Examples</a:t>
            </a:r>
          </a:p>
          <a:p>
            <a:endParaRPr lang="en-GB" dirty="0">
              <a:latin typeface="Twinkl Precursive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815419"/>
              </p:ext>
            </p:extLst>
          </p:nvPr>
        </p:nvGraphicFramePr>
        <p:xfrm>
          <a:off x="4177522" y="2414507"/>
          <a:ext cx="3538375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38375">
                  <a:extLst>
                    <a:ext uri="{9D8B030D-6E8A-4147-A177-3AD203B41FA5}">
                      <a16:colId xmlns:a16="http://schemas.microsoft.com/office/drawing/2014/main" val="692548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bottle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605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rattle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5003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settle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78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battle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0360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latin typeface="Twinkl Precursive" panose="02000000000000000000" pitchFamily="2" charset="0"/>
                        </a:rPr>
                        <a:t>middle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759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268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074" y="226623"/>
            <a:ext cx="9144000" cy="1098323"/>
          </a:xfrm>
        </p:spPr>
        <p:txBody>
          <a:bodyPr>
            <a:normAutofit/>
          </a:bodyPr>
          <a:lstStyle/>
          <a:p>
            <a:r>
              <a:rPr lang="en-GB" dirty="0">
                <a:latin typeface="Twinkl Precursive" panose="02000000000000000000" pitchFamily="2" charset="0"/>
              </a:rPr>
              <a:t>Say the sounds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710" y="1717254"/>
            <a:ext cx="9144000" cy="3647848"/>
          </a:xfrm>
        </p:spPr>
        <p:txBody>
          <a:bodyPr>
            <a:normAutofit/>
          </a:bodyPr>
          <a:lstStyle/>
          <a:p>
            <a:r>
              <a:rPr lang="en-GB" sz="4000" dirty="0" err="1">
                <a:latin typeface="Twinkl Precursive" panose="02000000000000000000" pitchFamily="2" charset="0"/>
              </a:rPr>
              <a:t>ure</a:t>
            </a:r>
            <a:r>
              <a:rPr lang="en-GB" sz="4000" dirty="0">
                <a:latin typeface="Twinkl Precursive" panose="02000000000000000000" pitchFamily="2" charset="0"/>
              </a:rPr>
              <a:t>              </a:t>
            </a:r>
            <a:r>
              <a:rPr lang="en-GB" sz="4000" dirty="0" err="1">
                <a:latin typeface="Twinkl Precursive" panose="02000000000000000000" pitchFamily="2" charset="0"/>
              </a:rPr>
              <a:t>ey</a:t>
            </a:r>
            <a:r>
              <a:rPr lang="en-GB" sz="4000" dirty="0">
                <a:latin typeface="Twinkl Precursive" panose="02000000000000000000" pitchFamily="2" charset="0"/>
              </a:rPr>
              <a:t>          </a:t>
            </a:r>
            <a:r>
              <a:rPr lang="en-GB" sz="4000" dirty="0" err="1">
                <a:latin typeface="Twinkl Precursive" panose="02000000000000000000" pitchFamily="2" charset="0"/>
              </a:rPr>
              <a:t>tion</a:t>
            </a:r>
            <a:r>
              <a:rPr lang="en-GB" sz="4000" dirty="0">
                <a:latin typeface="Twinkl Precursive" panose="02000000000000000000" pitchFamily="2" charset="0"/>
              </a:rPr>
              <a:t>       le</a:t>
            </a:r>
          </a:p>
          <a:p>
            <a:endParaRPr lang="en-GB" sz="4000" dirty="0">
              <a:latin typeface="Twinkl Precursive" panose="02000000000000000000" pitchFamily="2" charset="0"/>
            </a:endParaRPr>
          </a:p>
          <a:p>
            <a:r>
              <a:rPr lang="en-GB" sz="4000" dirty="0" err="1">
                <a:latin typeface="Twinkl Precursive" panose="02000000000000000000" pitchFamily="2" charset="0"/>
              </a:rPr>
              <a:t>ey</a:t>
            </a:r>
            <a:r>
              <a:rPr lang="en-GB" sz="4000" dirty="0">
                <a:latin typeface="Twinkl Precursive" panose="02000000000000000000" pitchFamily="2" charset="0"/>
              </a:rPr>
              <a:t>         </a:t>
            </a:r>
            <a:r>
              <a:rPr lang="en-GB" sz="4000" dirty="0" err="1">
                <a:latin typeface="Twinkl Precursive" panose="02000000000000000000" pitchFamily="2" charset="0"/>
              </a:rPr>
              <a:t>tion</a:t>
            </a:r>
            <a:r>
              <a:rPr lang="en-GB" sz="4000" dirty="0">
                <a:latin typeface="Twinkl Precursive" panose="02000000000000000000" pitchFamily="2" charset="0"/>
              </a:rPr>
              <a:t>        le          </a:t>
            </a:r>
            <a:r>
              <a:rPr lang="en-GB" sz="4000" dirty="0" err="1">
                <a:latin typeface="Twinkl Precursive" panose="02000000000000000000" pitchFamily="2" charset="0"/>
              </a:rPr>
              <a:t>ure</a:t>
            </a:r>
            <a:endParaRPr lang="en-GB" sz="4000" dirty="0">
              <a:latin typeface="Twinkl Precursive" panose="02000000000000000000" pitchFamily="2" charset="0"/>
            </a:endParaRPr>
          </a:p>
          <a:p>
            <a:endParaRPr lang="en-GB" sz="4000" dirty="0">
              <a:latin typeface="Twinkl Precursive" panose="02000000000000000000" pitchFamily="2" charset="0"/>
            </a:endParaRPr>
          </a:p>
          <a:p>
            <a:r>
              <a:rPr lang="en-GB" sz="4000" dirty="0">
                <a:latin typeface="Twinkl Precursive" panose="02000000000000000000" pitchFamily="2" charset="0"/>
              </a:rPr>
              <a:t>le          </a:t>
            </a:r>
            <a:r>
              <a:rPr lang="en-GB" sz="4000" dirty="0" err="1">
                <a:latin typeface="Twinkl Precursive" panose="02000000000000000000" pitchFamily="2" charset="0"/>
              </a:rPr>
              <a:t>ey</a:t>
            </a:r>
            <a:r>
              <a:rPr lang="en-GB" sz="4000" dirty="0">
                <a:latin typeface="Twinkl Precursive" panose="02000000000000000000" pitchFamily="2" charset="0"/>
              </a:rPr>
              <a:t>        </a:t>
            </a:r>
            <a:r>
              <a:rPr lang="en-GB" sz="4000" dirty="0" err="1">
                <a:latin typeface="Twinkl Precursive" panose="02000000000000000000" pitchFamily="2" charset="0"/>
              </a:rPr>
              <a:t>tion</a:t>
            </a:r>
            <a:r>
              <a:rPr lang="en-GB" sz="4000" dirty="0">
                <a:latin typeface="Twinkl Precursive" panose="02000000000000000000" pitchFamily="2" charset="0"/>
              </a:rPr>
              <a:t>         </a:t>
            </a:r>
            <a:r>
              <a:rPr lang="en-GB" sz="4000" dirty="0" err="1">
                <a:latin typeface="Twinkl Precursive" panose="02000000000000000000" pitchFamily="2" charset="0"/>
              </a:rPr>
              <a:t>ure</a:t>
            </a:r>
            <a:endParaRPr lang="en-GB" sz="4000" dirty="0">
              <a:latin typeface="Twinkl Precursive" panose="02000000000000000000" pitchFamily="2" charset="0"/>
            </a:endParaRPr>
          </a:p>
          <a:p>
            <a:endParaRPr lang="en-GB" sz="4000" dirty="0">
              <a:latin typeface="Twinkl Precursiv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13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074" y="226623"/>
            <a:ext cx="9144000" cy="109832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Twinkl Precursive" panose="02000000000000000000" pitchFamily="2" charset="0"/>
              </a:rPr>
              <a:t>Read the sentences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710" y="1717254"/>
            <a:ext cx="9682066" cy="4077056"/>
          </a:xfrm>
        </p:spPr>
        <p:txBody>
          <a:bodyPr>
            <a:normAutofit fontScale="92500" lnSpcReduction="10000"/>
          </a:bodyPr>
          <a:lstStyle/>
          <a:p>
            <a:r>
              <a:rPr lang="en-GB" sz="4000" dirty="0">
                <a:latin typeface="Twinkl Precursive" panose="02000000000000000000" pitchFamily="2" charset="0"/>
              </a:rPr>
              <a:t>I was sure I was right.</a:t>
            </a:r>
          </a:p>
          <a:p>
            <a:endParaRPr lang="en-GB" sz="4000" dirty="0">
              <a:latin typeface="Twinkl Precursive" panose="02000000000000000000" pitchFamily="2" charset="0"/>
            </a:endParaRPr>
          </a:p>
          <a:p>
            <a:r>
              <a:rPr lang="en-GB" sz="4000" dirty="0">
                <a:latin typeface="Twinkl Precursive" panose="02000000000000000000" pitchFamily="2" charset="0"/>
              </a:rPr>
              <a:t>I found the cure.</a:t>
            </a:r>
          </a:p>
          <a:p>
            <a:endParaRPr lang="en-GB" sz="4000" dirty="0">
              <a:latin typeface="Twinkl Precursive" panose="02000000000000000000" pitchFamily="2" charset="0"/>
            </a:endParaRPr>
          </a:p>
          <a:p>
            <a:r>
              <a:rPr lang="en-GB" sz="4000" dirty="0">
                <a:latin typeface="Twinkl Precursive" panose="02000000000000000000" pitchFamily="2" charset="0"/>
              </a:rPr>
              <a:t>I ate some honey.</a:t>
            </a:r>
          </a:p>
          <a:p>
            <a:endParaRPr lang="en-GB" sz="4000" dirty="0">
              <a:latin typeface="Twinkl Precursive" panose="02000000000000000000" pitchFamily="2" charset="0"/>
            </a:endParaRPr>
          </a:p>
          <a:p>
            <a:r>
              <a:rPr lang="en-GB" sz="4000" dirty="0">
                <a:latin typeface="Twinkl Precursive" panose="02000000000000000000" pitchFamily="2" charset="0"/>
              </a:rPr>
              <a:t>I went to the station.</a:t>
            </a:r>
          </a:p>
        </p:txBody>
      </p:sp>
    </p:spTree>
    <p:extLst>
      <p:ext uri="{BB962C8B-B14F-4D97-AF65-F5344CB8AC3E}">
        <p14:creationId xmlns:p14="http://schemas.microsoft.com/office/powerpoint/2010/main" val="334102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Twinkl Precursive</vt:lpstr>
      <vt:lpstr>Office Theme</vt:lpstr>
      <vt:lpstr>Year 2 Spelling Patterns</vt:lpstr>
      <vt:lpstr>/ure/</vt:lpstr>
      <vt:lpstr>/ey/</vt:lpstr>
      <vt:lpstr>/tion/</vt:lpstr>
      <vt:lpstr>/le/</vt:lpstr>
      <vt:lpstr>Say the sounds</vt:lpstr>
      <vt:lpstr>Read the sentences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Spelling Patterns</dc:title>
  <dc:creator>clightfoot@Mobberley.local</dc:creator>
  <cp:lastModifiedBy>Clare L</cp:lastModifiedBy>
  <cp:revision>4</cp:revision>
  <dcterms:created xsi:type="dcterms:W3CDTF">2021-11-11T08:00:43Z</dcterms:created>
  <dcterms:modified xsi:type="dcterms:W3CDTF">2021-11-13T16:35:39Z</dcterms:modified>
</cp:coreProperties>
</file>