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>
        <p:scale>
          <a:sx n="100" d="100"/>
          <a:sy n="100" d="100"/>
        </p:scale>
        <p:origin x="-216" y="-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</a:t>
            </a:r>
            <a:r>
              <a:rPr lang="en-GB" dirty="0" smtClean="0"/>
              <a:t>5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Spring Term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</a:t>
            </a:r>
            <a:r>
              <a:rPr lang="pt-BR" dirty="0"/>
              <a:t>/o/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Written: Grapheme </a:t>
            </a:r>
            <a:r>
              <a:rPr lang="en-GB" dirty="0" smtClean="0"/>
              <a:t>– </a:t>
            </a:r>
            <a:r>
              <a:rPr lang="pt-BR" dirty="0" smtClean="0"/>
              <a:t>o</a:t>
            </a:r>
            <a:r>
              <a:rPr lang="pt-BR" dirty="0"/>
              <a:t>, a,au, ou, e,</a:t>
            </a:r>
            <a:r>
              <a:rPr lang="pt-BR" dirty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F8B51E-EDCA-4DE8-9EEB-DE91CA240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46619"/>
              </p:ext>
            </p:extLst>
          </p:nvPr>
        </p:nvGraphicFramePr>
        <p:xfrm>
          <a:off x="1054249" y="3058160"/>
          <a:ext cx="945597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194">
                  <a:extLst>
                    <a:ext uri="{9D8B030D-6E8A-4147-A177-3AD203B41FA5}">
                      <a16:colId xmlns:a16="http://schemas.microsoft.com/office/drawing/2014/main" val="3505533148"/>
                    </a:ext>
                  </a:extLst>
                </a:gridCol>
                <a:gridCol w="1891194">
                  <a:extLst>
                    <a:ext uri="{9D8B030D-6E8A-4147-A177-3AD203B41FA5}">
                      <a16:colId xmlns:a16="http://schemas.microsoft.com/office/drawing/2014/main" val="2519995733"/>
                    </a:ext>
                  </a:extLst>
                </a:gridCol>
                <a:gridCol w="1891194">
                  <a:extLst>
                    <a:ext uri="{9D8B030D-6E8A-4147-A177-3AD203B41FA5}">
                      <a16:colId xmlns:a16="http://schemas.microsoft.com/office/drawing/2014/main" val="1264526109"/>
                    </a:ext>
                  </a:extLst>
                </a:gridCol>
                <a:gridCol w="1891194">
                  <a:extLst>
                    <a:ext uri="{9D8B030D-6E8A-4147-A177-3AD203B41FA5}">
                      <a16:colId xmlns:a16="http://schemas.microsoft.com/office/drawing/2014/main" val="3399231980"/>
                    </a:ext>
                  </a:extLst>
                </a:gridCol>
                <a:gridCol w="1891194">
                  <a:extLst>
                    <a:ext uri="{9D8B030D-6E8A-4147-A177-3AD203B41FA5}">
                      <a16:colId xmlns:a16="http://schemas.microsoft.com/office/drawing/2014/main" val="2040244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o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a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au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/>
                        <a:t>ou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e</a:t>
                      </a:r>
                      <a:endParaRPr lang="en-GB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23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310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8142" y="2555047"/>
            <a:ext cx="3429000" cy="29146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+mn-lt"/>
              </a:rPr>
              <a:t>This week’s words</a:t>
            </a:r>
            <a:r>
              <a:rPr lang="en-US" b="1" dirty="0">
                <a:latin typeface="+mn-lt"/>
              </a:rPr>
              <a:t>:</a:t>
            </a:r>
            <a:r>
              <a:rPr lang="en-US" b="1" dirty="0"/>
              <a:t/>
            </a:r>
            <a:br>
              <a:rPr lang="en-US" b="1" dirty="0"/>
            </a:br>
            <a:r>
              <a:rPr lang="en-GB" b="1" dirty="0" smtClean="0"/>
              <a:t>cough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 smtClean="0"/>
              <a:t>trough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 smtClean="0"/>
              <a:t>yacht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 smtClean="0"/>
              <a:t>cauliflower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 smtClean="0"/>
              <a:t>encore</a:t>
            </a:r>
            <a:br>
              <a:rPr lang="en-GB" b="1" dirty="0" smtClean="0"/>
            </a:br>
            <a:r>
              <a:rPr lang="en-GB" b="1" dirty="0" smtClean="0"/>
              <a:t>ensemble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competition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conscience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 smtClean="0"/>
              <a:t>correspond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 smtClean="0"/>
              <a:t>foreign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and handwriting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trough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encore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– Sound of the week: </a:t>
            </a:r>
            <a:r>
              <a:rPr lang="en-GB" dirty="0"/>
              <a:t>Phoneme: </a:t>
            </a:r>
            <a:r>
              <a:rPr lang="pt-BR" dirty="0"/>
              <a:t>/o/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pt-BR" dirty="0"/>
              <a:t>o, a,au, ou, e,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Copy the sentences into your handwriting books – neatly and correctly – underline your spelling words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99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</a:t>
            </a:r>
            <a:r>
              <a:rPr lang="en-GB" dirty="0" smtClean="0">
                <a:solidFill>
                  <a:prstClr val="black"/>
                </a:solidFill>
              </a:rPr>
              <a:t>correctly</a:t>
            </a:r>
            <a:r>
              <a:rPr lang="pt-BR" dirty="0"/>
              <a:t> o, a,au, ou, e, </a:t>
            </a:r>
            <a:endParaRPr lang="pt-BR" dirty="0" smtClean="0"/>
          </a:p>
          <a:p>
            <a:pPr marL="0" lvl="0" indent="0" algn="ctr">
              <a:buNone/>
            </a:pPr>
            <a:r>
              <a:rPr lang="en-GB" dirty="0" smtClean="0">
                <a:solidFill>
                  <a:prstClr val="black"/>
                </a:solidFill>
              </a:rPr>
              <a:t>2 </a:t>
            </a:r>
            <a:r>
              <a:rPr lang="en-GB" dirty="0">
                <a:solidFill>
                  <a:prstClr val="black"/>
                </a:solidFill>
              </a:rPr>
              <a:t>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Listen carefully to the sentences as they may include more than one spelling for you to write down.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228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Spelling week 5 Spring Term</vt:lpstr>
      <vt:lpstr>Monday – Sound of the week: Phoneme: /o/  Written: Grapheme – o, a,au, ou, e,  Sort the words on your table into the different groups</vt:lpstr>
      <vt:lpstr>This week’s words: cough trough yacht cauliflower encore ensemble competition conscience correspond foreign  </vt:lpstr>
      <vt:lpstr>Tuesday - Spellings: partner test</vt:lpstr>
      <vt:lpstr>Wednesday - Spelling: sound analysis and handwriting (sound buttons)</vt:lpstr>
      <vt:lpstr>Thursday - – Sound of the week: Phoneme: /o/  Written: Grapheme – o, a,au, ou, e,   Copy the sentences into your handwriting books – neatly and correctly – underline your spelling words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</cp:lastModifiedBy>
  <cp:revision>19</cp:revision>
  <dcterms:created xsi:type="dcterms:W3CDTF">2021-11-04T14:23:22Z</dcterms:created>
  <dcterms:modified xsi:type="dcterms:W3CDTF">2022-02-03T15:24:31Z</dcterms:modified>
</cp:coreProperties>
</file>