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6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39F-1F5C-4FC5-997A-B138CA8A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week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61F2A-2EA8-489A-84D0-FD2E7FAB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affect</a:t>
            </a:r>
          </a:p>
          <a:p>
            <a:pPr marL="514350" indent="-514350">
              <a:buAutoNum type="arabicParenR"/>
            </a:pPr>
            <a:r>
              <a:rPr lang="en-GB" dirty="0"/>
              <a:t>effect</a:t>
            </a:r>
          </a:p>
          <a:p>
            <a:pPr marL="514350" indent="-514350">
              <a:buAutoNum type="arabicParenR"/>
            </a:pPr>
            <a:r>
              <a:rPr lang="en-GB" dirty="0"/>
              <a:t>leisure</a:t>
            </a:r>
          </a:p>
          <a:p>
            <a:pPr marL="514350" indent="-514350">
              <a:buAutoNum type="arabicParenR"/>
            </a:pPr>
            <a:r>
              <a:rPr lang="en-GB" dirty="0"/>
              <a:t>buried</a:t>
            </a:r>
          </a:p>
          <a:p>
            <a:pPr marL="514350" indent="-514350">
              <a:buAutoNum type="arabicParenR"/>
            </a:pPr>
            <a:r>
              <a:rPr lang="en-GB" dirty="0"/>
              <a:t>burial</a:t>
            </a:r>
          </a:p>
          <a:p>
            <a:pPr marL="514350" indent="-514350">
              <a:buAutoNum type="arabicParenR"/>
            </a:pPr>
            <a:r>
              <a:rPr lang="en-GB" dirty="0"/>
              <a:t>peculiar</a:t>
            </a:r>
          </a:p>
          <a:p>
            <a:pPr marL="514350" indent="-514350">
              <a:buAutoNum type="arabicParenR"/>
            </a:pPr>
            <a:r>
              <a:rPr lang="en-GB" dirty="0"/>
              <a:t>possession</a:t>
            </a:r>
          </a:p>
          <a:p>
            <a:pPr marL="514350" indent="-514350">
              <a:buAutoNum type="arabicParenR"/>
            </a:pPr>
            <a:r>
              <a:rPr lang="en-GB" dirty="0"/>
              <a:t>mention</a:t>
            </a:r>
          </a:p>
          <a:p>
            <a:pPr marL="514350" indent="-514350">
              <a:buAutoNum type="arabicParenR"/>
            </a:pPr>
            <a:r>
              <a:rPr lang="en-GB" dirty="0"/>
              <a:t>friend</a:t>
            </a:r>
          </a:p>
          <a:p>
            <a:pPr marL="514350" indent="-514350">
              <a:buAutoNum type="arabicParenR"/>
            </a:pPr>
            <a:r>
              <a:rPr lang="en-GB" dirty="0"/>
              <a:t>sentence</a:t>
            </a:r>
          </a:p>
        </p:txBody>
      </p:sp>
    </p:spTree>
    <p:extLst>
      <p:ext uri="{BB962C8B-B14F-4D97-AF65-F5344CB8AC3E}">
        <p14:creationId xmlns:p14="http://schemas.microsoft.com/office/powerpoint/2010/main" val="164492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e</a:t>
            </a:r>
            <a:br>
              <a:rPr lang="en-GB" dirty="0"/>
            </a:br>
            <a:r>
              <a:rPr lang="en-GB" dirty="0"/>
              <a:t>Grapheme: e, </a:t>
            </a:r>
            <a:r>
              <a:rPr lang="en-GB" dirty="0" err="1"/>
              <a:t>ei</a:t>
            </a:r>
            <a:r>
              <a:rPr lang="en-GB" dirty="0"/>
              <a:t> , u    </a:t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1459F1-06CB-4C94-9316-EABACC315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871552"/>
              </p:ext>
            </p:extLst>
          </p:nvPr>
        </p:nvGraphicFramePr>
        <p:xfrm>
          <a:off x="838199" y="2524872"/>
          <a:ext cx="9865659" cy="355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8553">
                  <a:extLst>
                    <a:ext uri="{9D8B030D-6E8A-4147-A177-3AD203B41FA5}">
                      <a16:colId xmlns:a16="http://schemas.microsoft.com/office/drawing/2014/main" val="162188779"/>
                    </a:ext>
                  </a:extLst>
                </a:gridCol>
                <a:gridCol w="3288553">
                  <a:extLst>
                    <a:ext uri="{9D8B030D-6E8A-4147-A177-3AD203B41FA5}">
                      <a16:colId xmlns:a16="http://schemas.microsoft.com/office/drawing/2014/main" val="841357532"/>
                    </a:ext>
                  </a:extLst>
                </a:gridCol>
                <a:gridCol w="3288553">
                  <a:extLst>
                    <a:ext uri="{9D8B030D-6E8A-4147-A177-3AD203B41FA5}">
                      <a16:colId xmlns:a16="http://schemas.microsoft.com/office/drawing/2014/main" val="138057529"/>
                    </a:ext>
                  </a:extLst>
                </a:gridCol>
              </a:tblGrid>
              <a:tr h="573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/>
                        <a:t>ei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440600"/>
                  </a:ext>
                </a:extLst>
              </a:tr>
              <a:tr h="29801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63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Spelling: sound analysis and handwriting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affect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leisure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e</a:t>
            </a:r>
            <a:br>
              <a:rPr lang="en-GB" dirty="0"/>
            </a:br>
            <a:r>
              <a:rPr lang="en-GB" dirty="0"/>
              <a:t>Grapheme: e, </a:t>
            </a:r>
            <a:r>
              <a:rPr lang="en-GB" dirty="0" err="1"/>
              <a:t>ei</a:t>
            </a:r>
            <a:r>
              <a:rPr lang="en-GB" dirty="0"/>
              <a:t> , u    </a:t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1459F1-06CB-4C94-9316-EABACC3156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2524872"/>
          <a:ext cx="9865659" cy="355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8553">
                  <a:extLst>
                    <a:ext uri="{9D8B030D-6E8A-4147-A177-3AD203B41FA5}">
                      <a16:colId xmlns:a16="http://schemas.microsoft.com/office/drawing/2014/main" val="162188779"/>
                    </a:ext>
                  </a:extLst>
                </a:gridCol>
                <a:gridCol w="3288553">
                  <a:extLst>
                    <a:ext uri="{9D8B030D-6E8A-4147-A177-3AD203B41FA5}">
                      <a16:colId xmlns:a16="http://schemas.microsoft.com/office/drawing/2014/main" val="841357532"/>
                    </a:ext>
                  </a:extLst>
                </a:gridCol>
                <a:gridCol w="3288553">
                  <a:extLst>
                    <a:ext uri="{9D8B030D-6E8A-4147-A177-3AD203B41FA5}">
                      <a16:colId xmlns:a16="http://schemas.microsoft.com/office/drawing/2014/main" val="138057529"/>
                    </a:ext>
                  </a:extLst>
                </a:gridCol>
              </a:tblGrid>
              <a:tr h="573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/>
                        <a:t>ei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440600"/>
                  </a:ext>
                </a:extLst>
              </a:tr>
              <a:tr h="29801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63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81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(ai, ay and a-e)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D2F7-BB08-4162-8300-99301FA2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62F5-F8E6-4D01-97E0-27FEB978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The </a:t>
            </a:r>
            <a:r>
              <a:rPr lang="en-GB" sz="4000" b="1" dirty="0"/>
              <a:t>effect</a:t>
            </a:r>
            <a:r>
              <a:rPr lang="en-GB" sz="4000" dirty="0"/>
              <a:t> of having a new </a:t>
            </a:r>
            <a:r>
              <a:rPr lang="en-GB" sz="4000" b="1" dirty="0"/>
              <a:t>friend</a:t>
            </a:r>
            <a:r>
              <a:rPr lang="en-GB" sz="4000" dirty="0"/>
              <a:t> was positive. </a:t>
            </a:r>
          </a:p>
          <a:p>
            <a:pPr marL="0" indent="0">
              <a:buNone/>
            </a:pPr>
            <a:r>
              <a:rPr lang="en-GB" sz="4000" dirty="0"/>
              <a:t>Did I </a:t>
            </a:r>
            <a:r>
              <a:rPr lang="en-GB" sz="4000" b="1" dirty="0"/>
              <a:t>mention</a:t>
            </a:r>
            <a:r>
              <a:rPr lang="en-GB" sz="4000" dirty="0"/>
              <a:t> that the rain </a:t>
            </a:r>
            <a:r>
              <a:rPr lang="en-GB" sz="4000" b="1" dirty="0"/>
              <a:t>affects</a:t>
            </a:r>
            <a:r>
              <a:rPr lang="en-GB" sz="4000" dirty="0"/>
              <a:t> my mood. </a:t>
            </a:r>
          </a:p>
          <a:p>
            <a:pPr marL="0" indent="0">
              <a:buNone/>
            </a:pPr>
            <a:r>
              <a:rPr lang="en-GB" sz="4000" dirty="0"/>
              <a:t>I </a:t>
            </a:r>
            <a:r>
              <a:rPr lang="en-GB" sz="4000" b="1" dirty="0"/>
              <a:t>buried</a:t>
            </a:r>
            <a:r>
              <a:rPr lang="en-GB" sz="4000" dirty="0"/>
              <a:t> gold under the </a:t>
            </a:r>
            <a:r>
              <a:rPr lang="en-GB" sz="4000" b="1" dirty="0"/>
              <a:t>leisure</a:t>
            </a:r>
            <a:r>
              <a:rPr lang="en-GB" sz="4000" dirty="0"/>
              <a:t> centre. </a:t>
            </a:r>
          </a:p>
          <a:p>
            <a:pPr marL="0" indent="0">
              <a:buNone/>
            </a:pPr>
            <a:r>
              <a:rPr lang="en-GB" sz="4000" b="1" dirty="0"/>
              <a:t>Ancient</a:t>
            </a:r>
            <a:r>
              <a:rPr lang="en-GB" sz="4000" dirty="0"/>
              <a:t> </a:t>
            </a:r>
            <a:r>
              <a:rPr lang="en-GB" sz="4000" b="1" dirty="0"/>
              <a:t>burials</a:t>
            </a:r>
            <a:r>
              <a:rPr lang="en-GB" sz="4000" dirty="0"/>
              <a:t> were </a:t>
            </a:r>
            <a:r>
              <a:rPr lang="en-GB" sz="4000" b="1" dirty="0"/>
              <a:t>peculiar</a:t>
            </a:r>
            <a:r>
              <a:rPr lang="en-GB" sz="4000" dirty="0"/>
              <a:t>. </a:t>
            </a:r>
          </a:p>
          <a:p>
            <a:pPr marL="0" indent="0">
              <a:buNone/>
            </a:pPr>
            <a:r>
              <a:rPr lang="en-GB" sz="4000" dirty="0"/>
              <a:t>An apostrophe in a</a:t>
            </a:r>
            <a:r>
              <a:rPr lang="en-GB" sz="4000" b="1" dirty="0"/>
              <a:t> sentence </a:t>
            </a:r>
            <a:r>
              <a:rPr lang="en-GB" sz="4000" dirty="0"/>
              <a:t>can show </a:t>
            </a:r>
            <a:r>
              <a:rPr lang="en-GB" sz="4000" b="1" dirty="0"/>
              <a:t>possession</a:t>
            </a:r>
            <a:r>
              <a:rPr lang="en-GB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07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4</vt:lpstr>
      <vt:lpstr>Spelling week words</vt:lpstr>
      <vt:lpstr>Phoneme: e Grapheme: e, ei , u     Sort the words on your table into the different groups</vt:lpstr>
      <vt:lpstr>Spellings: partner test</vt:lpstr>
      <vt:lpstr>Spelling: sound analysis and handwriting</vt:lpstr>
      <vt:lpstr>Phoneme: e Grapheme: e, ei , u     Sort the words on your table into the different groups</vt:lpstr>
      <vt:lpstr>Spellings: Test: Adult led</vt:lpstr>
      <vt:lpstr>Spelling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Kirsten Rainbow</cp:lastModifiedBy>
  <cp:revision>7</cp:revision>
  <dcterms:created xsi:type="dcterms:W3CDTF">2021-11-04T14:23:22Z</dcterms:created>
  <dcterms:modified xsi:type="dcterms:W3CDTF">2021-11-04T15:03:49Z</dcterms:modified>
</cp:coreProperties>
</file>