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40" y="1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12/05/2022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12/05/2022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12/05/2022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12/05/2022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4</a:t>
            </a:r>
            <a:br>
              <a:rPr lang="en-GB" dirty="0"/>
            </a:br>
            <a:r>
              <a:rPr lang="en-GB" dirty="0"/>
              <a:t>Summer Term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/</a:t>
            </a:r>
            <a:r>
              <a:rPr lang="en-GB" sz="6600" dirty="0" err="1"/>
              <a:t>sh</a:t>
            </a:r>
            <a:r>
              <a:rPr lang="en-GB" sz="6600" dirty="0"/>
              <a:t>(un)/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GB" b="1" u="sng" dirty="0"/>
            </a:br>
            <a:r>
              <a:rPr lang="en-GB" b="1" u="sng" dirty="0"/>
              <a:t>Monday</a:t>
            </a:r>
            <a:r>
              <a:rPr lang="en-GB" dirty="0"/>
              <a:t> – Sound of the week: Phoneme: /</a:t>
            </a:r>
            <a:r>
              <a:rPr lang="en-GB" dirty="0" err="1"/>
              <a:t>sh</a:t>
            </a:r>
            <a:r>
              <a:rPr lang="en-GB" dirty="0"/>
              <a:t>(un)/</a:t>
            </a:r>
            <a:br>
              <a:rPr lang="en-GB" dirty="0"/>
            </a:br>
            <a:r>
              <a:rPr lang="en-GB" dirty="0"/>
              <a:t> Written: Grapheme – </a:t>
            </a:r>
            <a:r>
              <a:rPr lang="en-GB" dirty="0" err="1"/>
              <a:t>tion</a:t>
            </a:r>
            <a:r>
              <a:rPr lang="en-GB" dirty="0"/>
              <a:t>, </a:t>
            </a:r>
            <a:r>
              <a:rPr lang="en-GB" dirty="0" err="1"/>
              <a:t>sion</a:t>
            </a:r>
            <a:r>
              <a:rPr lang="en-GB" dirty="0"/>
              <a:t> and </a:t>
            </a:r>
            <a:r>
              <a:rPr lang="en-GB" dirty="0" err="1"/>
              <a:t>cian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070FCA-43AA-4B33-A758-E2AB5895A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368542"/>
              </p:ext>
            </p:extLst>
          </p:nvPr>
        </p:nvGraphicFramePr>
        <p:xfrm>
          <a:off x="3542416" y="3238788"/>
          <a:ext cx="4681203" cy="264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538">
                  <a:extLst>
                    <a:ext uri="{9D8B030D-6E8A-4147-A177-3AD203B41FA5}">
                      <a16:colId xmlns:a16="http://schemas.microsoft.com/office/drawing/2014/main" val="2753541017"/>
                    </a:ext>
                  </a:extLst>
                </a:gridCol>
                <a:gridCol w="1648047">
                  <a:extLst>
                    <a:ext uri="{9D8B030D-6E8A-4147-A177-3AD203B41FA5}">
                      <a16:colId xmlns:a16="http://schemas.microsoft.com/office/drawing/2014/main" val="1382673969"/>
                    </a:ext>
                  </a:extLst>
                </a:gridCol>
                <a:gridCol w="1573618">
                  <a:extLst>
                    <a:ext uri="{9D8B030D-6E8A-4147-A177-3AD203B41FA5}">
                      <a16:colId xmlns:a16="http://schemas.microsoft.com/office/drawing/2014/main" val="3078680089"/>
                    </a:ext>
                  </a:extLst>
                </a:gridCol>
              </a:tblGrid>
              <a:tr h="590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effectLst/>
                          <a:latin typeface="+mn-lt"/>
                          <a:ea typeface="+mn-ea"/>
                          <a:cs typeface="+mn-cs"/>
                        </a:rPr>
                        <a:t>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err="1">
                          <a:effectLst/>
                        </a:rPr>
                        <a:t>sion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err="1">
                          <a:effectLst/>
                        </a:rPr>
                        <a:t>cian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1060261"/>
                  </a:ext>
                </a:extLst>
              </a:tr>
              <a:tr h="2057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0195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632" y="164544"/>
            <a:ext cx="4188583" cy="29146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+mn-lt"/>
              </a:rPr>
              <a:t>This week’s words</a:t>
            </a:r>
            <a:r>
              <a:rPr lang="en-US" b="1" dirty="0">
                <a:latin typeface="+mn-lt"/>
              </a:rPr>
              <a:t>: </a:t>
            </a:r>
            <a:br>
              <a:rPr lang="en-US" b="1" dirty="0"/>
            </a:br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451202"/>
              </p:ext>
            </p:extLst>
          </p:nvPr>
        </p:nvGraphicFramePr>
        <p:xfrm>
          <a:off x="4838597" y="1207056"/>
          <a:ext cx="2795580" cy="487680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2795580">
                  <a:extLst>
                    <a:ext uri="{9D8B030D-6E8A-4147-A177-3AD203B41FA5}">
                      <a16:colId xmlns:a16="http://schemas.microsoft.com/office/drawing/2014/main" val="1794263233"/>
                    </a:ext>
                  </a:extLst>
                </a:gridCol>
              </a:tblGrid>
              <a:tr h="4630218">
                <a:tc>
                  <a:txBody>
                    <a:bodyPr/>
                    <a:lstStyle/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extension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electrician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mathematician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explanation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magician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competition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possession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expression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82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and handwriting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magician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information</a:t>
            </a:r>
          </a:p>
          <a:p>
            <a:pPr marL="514350" indent="-514350" algn="ctr">
              <a:buFont typeface="+mj-lt"/>
              <a:buAutoNum type="arabicPeriod"/>
            </a:pPr>
            <a:endParaRPr lang="en-GB" b="1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</a:t>
            </a:r>
            <a:r>
              <a:rPr lang="en-GB" dirty="0" err="1"/>
              <a:t>sh</a:t>
            </a:r>
            <a:r>
              <a:rPr lang="en-GB" dirty="0"/>
              <a:t>(un)/</a:t>
            </a:r>
            <a:br>
              <a:rPr lang="en-GB" dirty="0"/>
            </a:br>
            <a:r>
              <a:rPr lang="en-GB" dirty="0"/>
              <a:t> Written: Grapheme – </a:t>
            </a:r>
            <a:r>
              <a:rPr lang="en-GB" dirty="0" err="1"/>
              <a:t>tion</a:t>
            </a:r>
            <a:r>
              <a:rPr lang="en-GB" dirty="0"/>
              <a:t>, </a:t>
            </a:r>
            <a:r>
              <a:rPr lang="en-GB" dirty="0" err="1"/>
              <a:t>sion</a:t>
            </a:r>
            <a:r>
              <a:rPr lang="en-GB" dirty="0"/>
              <a:t> and </a:t>
            </a:r>
            <a:r>
              <a:rPr lang="en-GB" dirty="0" err="1"/>
              <a:t>cian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sentences into your handwriting books – neatly and correctly – underline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357799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</a:t>
            </a:r>
            <a:r>
              <a:rPr lang="pt-BR" dirty="0"/>
              <a:t> </a:t>
            </a:r>
            <a:r>
              <a:rPr lang="en-GB" dirty="0" err="1"/>
              <a:t>cian</a:t>
            </a:r>
            <a:r>
              <a:rPr lang="en-GB" dirty="0"/>
              <a:t>, </a:t>
            </a:r>
            <a:r>
              <a:rPr lang="en-GB" dirty="0" err="1"/>
              <a:t>sion</a:t>
            </a:r>
            <a:r>
              <a:rPr lang="en-GB" dirty="0"/>
              <a:t> and </a:t>
            </a:r>
            <a:r>
              <a:rPr lang="en-GB" dirty="0" err="1"/>
              <a:t>tion</a:t>
            </a: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303</Words>
  <Application>Microsoft Macintosh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Spelling week 4 Summer Term 1</vt:lpstr>
      <vt:lpstr> Monday – Sound of the week: Phoneme: /sh(un)/  Written: Grapheme – tion, sion and cian  Sort the words on your table into the different groups</vt:lpstr>
      <vt:lpstr>This week’s words:    </vt:lpstr>
      <vt:lpstr>Tuesday - Spellings: partner test</vt:lpstr>
      <vt:lpstr>Wednesday - Spelling: sound analysis and handwriting (sound buttons)</vt:lpstr>
      <vt:lpstr>Thursday - Sound of the week: Phoneme: /sh(un)/  Written: Grapheme – tion, sion and cian  Copy the sentences into your handwriting books – neatly and correctly – underline your spelling words</vt:lpstr>
      <vt:lpstr>Friday - Spellings: Test: Adult led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Grace Whalley</cp:lastModifiedBy>
  <cp:revision>30</cp:revision>
  <dcterms:created xsi:type="dcterms:W3CDTF">2021-11-04T14:23:22Z</dcterms:created>
  <dcterms:modified xsi:type="dcterms:W3CDTF">2022-05-12T16:09:18Z</dcterms:modified>
</cp:coreProperties>
</file>