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27/01/2022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4</a:t>
            </a:r>
            <a:br>
              <a:rPr lang="en-GB" dirty="0"/>
            </a:br>
            <a:r>
              <a:rPr lang="en-GB" dirty="0"/>
              <a:t>Spring Term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en-US" dirty="0"/>
              <a:t>/ī/</a:t>
            </a:r>
            <a:br>
              <a:rPr lang="en-GB" dirty="0"/>
            </a:br>
            <a:r>
              <a:rPr lang="en-GB" dirty="0"/>
              <a:t>Written: Grapheme –</a:t>
            </a:r>
            <a:r>
              <a:rPr lang="pt-BR" dirty="0"/>
              <a:t> </a:t>
            </a:r>
            <a:r>
              <a:rPr lang="en-US" dirty="0" err="1"/>
              <a:t>i</a:t>
            </a:r>
            <a:r>
              <a:rPr lang="en-US" dirty="0"/>
              <a:t>-e, </a:t>
            </a:r>
            <a:r>
              <a:rPr lang="en-US" dirty="0" err="1"/>
              <a:t>igh</a:t>
            </a:r>
            <a:r>
              <a:rPr lang="en-US" dirty="0"/>
              <a:t>, y, is and </a:t>
            </a:r>
            <a:r>
              <a:rPr lang="en-US" dirty="0" err="1"/>
              <a:t>i</a:t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F8B51E-EDCA-4DE8-9EEB-DE91CA240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11778"/>
              </p:ext>
            </p:extLst>
          </p:nvPr>
        </p:nvGraphicFramePr>
        <p:xfrm>
          <a:off x="1054249" y="3058160"/>
          <a:ext cx="945597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194">
                  <a:extLst>
                    <a:ext uri="{9D8B030D-6E8A-4147-A177-3AD203B41FA5}">
                      <a16:colId xmlns:a16="http://schemas.microsoft.com/office/drawing/2014/main" val="3505533148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2519995733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1264526109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3399231980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2040244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i</a:t>
                      </a:r>
                      <a:r>
                        <a:rPr lang="en-GB" sz="4000" dirty="0"/>
                        <a:t>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igh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i</a:t>
                      </a:r>
                      <a:endParaRPr lang="en-GB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3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10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464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</a:t>
            </a:r>
            <a:br>
              <a:rPr lang="en-US" b="1" dirty="0"/>
            </a:br>
            <a:r>
              <a:rPr lang="en-GB" b="1" dirty="0"/>
              <a:t>arrive</a:t>
            </a:r>
            <a:br>
              <a:rPr lang="en-GB" dirty="0"/>
            </a:br>
            <a:r>
              <a:rPr lang="en-GB" b="1" dirty="0"/>
              <a:t>decide</a:t>
            </a:r>
            <a:br>
              <a:rPr lang="en-GB" dirty="0"/>
            </a:br>
            <a:r>
              <a:rPr lang="en-GB" b="1" dirty="0"/>
              <a:t>describe</a:t>
            </a:r>
            <a:br>
              <a:rPr lang="en-GB" dirty="0"/>
            </a:br>
            <a:r>
              <a:rPr lang="en-GB" b="1" dirty="0"/>
              <a:t>knight</a:t>
            </a:r>
            <a:br>
              <a:rPr lang="en-GB" dirty="0"/>
            </a:br>
            <a:r>
              <a:rPr lang="en-GB" b="1" dirty="0"/>
              <a:t>horrify</a:t>
            </a:r>
            <a:br>
              <a:rPr lang="en-GB" dirty="0"/>
            </a:br>
            <a:r>
              <a:rPr lang="en-GB" b="1" dirty="0"/>
              <a:t>island</a:t>
            </a:r>
            <a:br>
              <a:rPr lang="en-GB" dirty="0"/>
            </a:br>
            <a:r>
              <a:rPr lang="en-GB" b="1" dirty="0"/>
              <a:t>isle</a:t>
            </a:r>
            <a:br>
              <a:rPr lang="en-GB" dirty="0"/>
            </a:br>
            <a:r>
              <a:rPr lang="en-GB" b="1" dirty="0"/>
              <a:t>environment</a:t>
            </a:r>
            <a:br>
              <a:rPr lang="en-GB" dirty="0"/>
            </a:br>
            <a:r>
              <a:rPr lang="en-GB" b="1" dirty="0"/>
              <a:t>identity</a:t>
            </a:r>
            <a:br>
              <a:rPr lang="en-GB" dirty="0"/>
            </a:br>
            <a:r>
              <a:rPr lang="en-GB" b="1" dirty="0"/>
              <a:t>variety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describe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island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– Sound of the week: Phoneme: </a:t>
            </a:r>
            <a:r>
              <a:rPr lang="en-US" dirty="0"/>
              <a:t>/ī/</a:t>
            </a:r>
            <a:br>
              <a:rPr lang="en-GB" dirty="0"/>
            </a:br>
            <a:r>
              <a:rPr lang="en-GB" dirty="0"/>
              <a:t>Written: Grapheme –</a:t>
            </a:r>
            <a:r>
              <a:rPr lang="pt-BR" dirty="0"/>
              <a:t> </a:t>
            </a:r>
            <a:r>
              <a:rPr lang="en-US" dirty="0" err="1"/>
              <a:t>i</a:t>
            </a:r>
            <a:r>
              <a:rPr lang="en-US" dirty="0"/>
              <a:t>-e, </a:t>
            </a:r>
            <a:r>
              <a:rPr lang="en-US" dirty="0" err="1"/>
              <a:t>igh</a:t>
            </a:r>
            <a:r>
              <a:rPr lang="en-US" dirty="0"/>
              <a:t>, y, is and </a:t>
            </a:r>
            <a:r>
              <a:rPr lang="en-US" dirty="0" err="1"/>
              <a:t>i</a:t>
            </a:r>
            <a:br>
              <a:rPr lang="en-GB" dirty="0"/>
            </a:br>
            <a:r>
              <a:rPr lang="en-GB" dirty="0"/>
              <a:t>Sort the words I read out into the different groups – you can discuss with your partner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857D49-DE75-46B1-A396-BB2630D06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27575"/>
              </p:ext>
            </p:extLst>
          </p:nvPr>
        </p:nvGraphicFramePr>
        <p:xfrm>
          <a:off x="1054249" y="3058160"/>
          <a:ext cx="945597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194">
                  <a:extLst>
                    <a:ext uri="{9D8B030D-6E8A-4147-A177-3AD203B41FA5}">
                      <a16:colId xmlns:a16="http://schemas.microsoft.com/office/drawing/2014/main" val="3505533148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2519995733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1264526109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3399231980"/>
                    </a:ext>
                  </a:extLst>
                </a:gridCol>
                <a:gridCol w="1891194">
                  <a:extLst>
                    <a:ext uri="{9D8B030D-6E8A-4147-A177-3AD203B41FA5}">
                      <a16:colId xmlns:a16="http://schemas.microsoft.com/office/drawing/2014/main" val="2040244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i</a:t>
                      </a:r>
                      <a:r>
                        <a:rPr lang="en-GB" sz="4000" dirty="0"/>
                        <a:t>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igh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/>
                        <a:t>i</a:t>
                      </a:r>
                      <a:endParaRPr lang="en-GB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3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310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e</a:t>
            </a:r>
            <a:r>
              <a:rPr lang="en-US"/>
              <a:t>, ai</a:t>
            </a:r>
            <a:endParaRPr lang="en-US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310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Spelling week 4 Spring Term</vt:lpstr>
      <vt:lpstr>Monday – Sound of the week: Phoneme: /ī/ Written: Grapheme – i-e, igh, y, is and i Sort the words on your table into the different groups</vt:lpstr>
      <vt:lpstr>This week’s words: arrive decide describe knight horrify island isle environment identity variety  </vt:lpstr>
      <vt:lpstr>Tuesday - Spellings: partner test</vt:lpstr>
      <vt:lpstr>Wednesday - Spelling: sound analysis and handwriting (sound buttons)</vt:lpstr>
      <vt:lpstr>Thursday - – Sound of the week: Phoneme: /ī/ Written: Grapheme – i-e, igh, y, is and i Sort the words I read out into the different groups – you can discuss with your partner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17</cp:revision>
  <dcterms:created xsi:type="dcterms:W3CDTF">2021-11-04T14:23:22Z</dcterms:created>
  <dcterms:modified xsi:type="dcterms:W3CDTF">2022-01-27T13:18:18Z</dcterms:modified>
</cp:coreProperties>
</file>