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262" r:id="rId3"/>
    <p:sldId id="261" r:id="rId4"/>
    <p:sldId id="263" r:id="rId5"/>
    <p:sldId id="260" r:id="rId6"/>
    <p:sldId id="268" r:id="rId7"/>
    <p:sldId id="264" r:id="rId8"/>
    <p:sldId id="267" r:id="rId9"/>
    <p:sldId id="266" r:id="rId10"/>
    <p:sldId id="265" r:id="rId11"/>
    <p:sldId id="275" r:id="rId12"/>
    <p:sldId id="278" r:id="rId13"/>
    <p:sldId id="270" r:id="rId14"/>
    <p:sldId id="272" r:id="rId15"/>
    <p:sldId id="271" r:id="rId16"/>
    <p:sldId id="27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D670"/>
    <a:srgbClr val="C0AD86"/>
    <a:srgbClr val="BAA57C"/>
    <a:srgbClr val="CABA9A"/>
    <a:srgbClr val="ADA977"/>
    <a:srgbClr val="9591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80" autoAdjust="0"/>
    <p:restoredTop sz="95338" autoAdjust="0"/>
  </p:normalViewPr>
  <p:slideViewPr>
    <p:cSldViewPr>
      <p:cViewPr varScale="1">
        <p:scale>
          <a:sx n="83" d="100"/>
          <a:sy n="83" d="100"/>
        </p:scale>
        <p:origin x="1555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3905D-87B7-4024-AEA4-16C3D854C3A2}" type="datetimeFigureOut">
              <a:rPr lang="en-GB" smtClean="0"/>
              <a:pPr/>
              <a:t>04/10/2021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9E966-76A5-457B-83F3-2AEF7F62851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754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axelnaud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marthaenpiet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marthaenpiet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lickr.com/photos/5of7/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TTYP = talk to your partner</a:t>
            </a:r>
          </a:p>
          <a:p>
            <a:r>
              <a:rPr lang="en-GB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Photos courtesy of: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Supermarket – </a:t>
            </a:r>
            <a:r>
              <a:rPr lang="en-GB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Dean</a:t>
            </a:r>
            <a:r>
              <a:rPr lang="en-GB" sz="120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Hockman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@flickr.com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Takeaway - </a:t>
            </a:r>
            <a:r>
              <a:rPr lang="en-GB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Stefou!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@flickr.com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9E966-76A5-457B-83F3-2AEF7F628519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3084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Photos courtesy of:</a:t>
            </a: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Juniper berries – Image Catalog@flickr.com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Hazelnuts - </a:t>
            </a:r>
            <a:r>
              <a:rPr lang="en-GB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Axel Naud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@flickr.com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Mussels – Phil King@flickr.com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Bird eggs – NottsExMiner@flickr.com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9E966-76A5-457B-83F3-2AEF7F628519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308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Photos courtesy of:</a:t>
            </a: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Snail – Jason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Hollinger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@flickr.com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Caterpillar –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Flickpicpete@flickr.com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9E966-76A5-457B-83F3-2AEF7F628519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3084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9E966-76A5-457B-83F3-2AEF7F628519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975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9E966-76A5-457B-83F3-2AEF7F628519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975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Photos courtesy of:</a:t>
            </a: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Seabirds – Dan Davison@flickr.com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Bird eggs – NottsExMiner@flickr.com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Rhino –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Davida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Harpe@flickr.com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Herring – Jacob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Botter@flickr.com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9E966-76A5-457B-83F3-2AEF7F628519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975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TTYP</a:t>
            </a:r>
            <a:r>
              <a:rPr lang="en-GB" sz="12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talk to your partner</a:t>
            </a:r>
            <a:endParaRPr lang="en-GB" sz="1200" b="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Photos courtesy of:</a:t>
            </a: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Woolly mammoth – Tyler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Ingram@flickr.com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Deer - </a:t>
            </a:r>
            <a:r>
              <a:rPr lang="en-GB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Martha de </a:t>
            </a:r>
            <a:r>
              <a:rPr lang="en-GB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Jong-Lantink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@flickr.com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9E966-76A5-457B-83F3-2AEF7F628519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97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Photos courtesy of: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Forest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en-GB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targut</a:t>
            </a:r>
            <a:r>
              <a:rPr lang="en-GB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@flickr.com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9E966-76A5-457B-83F3-2AEF7F628519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4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Photos courtesy of: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Forest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en-GB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barnyz</a:t>
            </a:r>
            <a:r>
              <a:rPr lang="en-GB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@flickr.com</a:t>
            </a:r>
          </a:p>
          <a:p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9E966-76A5-457B-83F3-2AEF7F628519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7315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Photos courtesy of: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Coast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en-GB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</a:t>
            </a:r>
            <a:r>
              <a:rPr lang="en-GB" sz="120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Wright</a:t>
            </a:r>
            <a:r>
              <a:rPr lang="en-GB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@flickr.com</a:t>
            </a:r>
          </a:p>
          <a:p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9E966-76A5-457B-83F3-2AEF7F628519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7315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TTYP = talk to your partner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9E966-76A5-457B-83F3-2AEF7F628519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308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Aurochs (an extinct</a:t>
            </a:r>
            <a:r>
              <a:rPr lang="en-GB" sz="12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type of wild cattle), horses and deer</a:t>
            </a:r>
            <a:endParaRPr lang="en-GB" sz="1200" b="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Photos courtesy of:</a:t>
            </a:r>
            <a:endParaRPr lang="en-GB" baseline="0" dirty="0">
              <a:solidFill>
                <a:schemeClr val="tx1"/>
              </a:solidFill>
            </a:endParaRPr>
          </a:p>
          <a:p>
            <a:r>
              <a:rPr lang="en-GB" dirty="0"/>
              <a:t>Prof </a:t>
            </a:r>
            <a:r>
              <a:rPr lang="en-GB" dirty="0" err="1"/>
              <a:t>saxx@wikimediacommons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9E966-76A5-457B-83F3-2AEF7F628519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638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TTYP = talk to your partner</a:t>
            </a:r>
          </a:p>
          <a:p>
            <a:r>
              <a:rPr lang="en-GB" dirty="0">
                <a:solidFill>
                  <a:schemeClr val="tx1"/>
                </a:solidFill>
              </a:rPr>
              <a:t>Deer, wild</a:t>
            </a:r>
            <a:r>
              <a:rPr lang="en-GB" baseline="0" dirty="0">
                <a:solidFill>
                  <a:schemeClr val="tx1"/>
                </a:solidFill>
              </a:rPr>
              <a:t> horses, hares, rabbits (shorter ears)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Photos courtesy of:</a:t>
            </a:r>
            <a:endParaRPr lang="en-GB" baseline="0" dirty="0">
              <a:solidFill>
                <a:schemeClr val="tx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Deer - </a:t>
            </a:r>
            <a:r>
              <a:rPr lang="en-GB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Martha de Jong-Lantink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@flickr.com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Wild horses - Ted@flickr.com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Hares - </a:t>
            </a:r>
            <a:r>
              <a:rPr lang="en-GB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Sergei Scurfield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@flickr.com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Rabbit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James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Hall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@flickr.com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9E966-76A5-457B-83F3-2AEF7F628519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308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TTYP = talk to your partner</a:t>
            </a:r>
          </a:p>
          <a:p>
            <a:r>
              <a:rPr lang="en-GB" dirty="0">
                <a:solidFill>
                  <a:schemeClr val="tx1"/>
                </a:solidFill>
              </a:rPr>
              <a:t>Sea birds, herring</a:t>
            </a:r>
            <a:r>
              <a:rPr lang="en-GB" baseline="0" dirty="0">
                <a:solidFill>
                  <a:schemeClr val="tx1"/>
                </a:solidFill>
              </a:rPr>
              <a:t>, crab, seals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Photos courtesy of:</a:t>
            </a:r>
            <a:endParaRPr lang="en-GB" baseline="0" dirty="0">
              <a:solidFill>
                <a:schemeClr val="tx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Seabirds – Dan Davison@flickr.com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Seals – US Fish &amp; Wildlife Service@flickr.com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Herring – Jacob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Botter@flickr.com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Crab – John Haslam@flickr.com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9E966-76A5-457B-83F3-2AEF7F628519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308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TTYP = talk to your partner</a:t>
            </a:r>
          </a:p>
          <a:p>
            <a:r>
              <a:rPr lang="en-GB" dirty="0"/>
              <a:t>Mammoth, rhino &amp; hyena</a:t>
            </a:r>
          </a:p>
          <a:p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Photos courtesy of:</a:t>
            </a: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Woolly mammoth – Tyler Ingram@flickr.com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Rhino –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Davida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Harpe@flickr.com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Hyena – Oliver.Dodd@flickr.com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9E966-76A5-457B-83F3-2AEF7F628519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308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EE39-3FC9-4515-9291-5B7E0BF2DEE3}" type="datetimeFigureOut">
              <a:rPr lang="en-GB" smtClean="0"/>
              <a:pPr/>
              <a:t>04/10/2021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6112-78DC-431C-BD14-B0ECC5546DF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8265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EE39-3FC9-4515-9291-5B7E0BF2DEE3}" type="datetimeFigureOut">
              <a:rPr lang="en-GB" smtClean="0"/>
              <a:pPr/>
              <a:t>04/10/2021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6112-78DC-431C-BD14-B0ECC5546DF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5126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EE39-3FC9-4515-9291-5B7E0BF2DEE3}" type="datetimeFigureOut">
              <a:rPr lang="en-GB" smtClean="0"/>
              <a:pPr/>
              <a:t>04/10/2021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6112-78DC-431C-BD14-B0ECC5546DF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047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5780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EE39-3FC9-4515-9291-5B7E0BF2DEE3}" type="datetimeFigureOut">
              <a:rPr lang="en-GB" smtClean="0"/>
              <a:pPr/>
              <a:t>04/10/2021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6112-78DC-431C-BD14-B0ECC5546DF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2570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EE39-3FC9-4515-9291-5B7E0BF2DEE3}" type="datetimeFigureOut">
              <a:rPr lang="en-GB" smtClean="0"/>
              <a:pPr/>
              <a:t>04/10/2021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6112-78DC-431C-BD14-B0ECC5546DF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909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EE39-3FC9-4515-9291-5B7E0BF2DEE3}" type="datetimeFigureOut">
              <a:rPr lang="en-GB" smtClean="0"/>
              <a:pPr/>
              <a:t>04/10/2021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6112-78DC-431C-BD14-B0ECC5546DF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395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EE39-3FC9-4515-9291-5B7E0BF2DEE3}" type="datetimeFigureOut">
              <a:rPr lang="en-GB" smtClean="0"/>
              <a:pPr/>
              <a:t>04/10/2021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6112-78DC-431C-BD14-B0ECC5546DF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340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EE39-3FC9-4515-9291-5B7E0BF2DEE3}" type="datetimeFigureOut">
              <a:rPr lang="en-GB" smtClean="0"/>
              <a:pPr/>
              <a:t>04/10/2021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6112-78DC-431C-BD14-B0ECC5546DF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3605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EE39-3FC9-4515-9291-5B7E0BF2DEE3}" type="datetimeFigureOut">
              <a:rPr lang="en-GB" smtClean="0"/>
              <a:pPr/>
              <a:t>04/10/2021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6112-78DC-431C-BD14-B0ECC5546DF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65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EE39-3FC9-4515-9291-5B7E0BF2DEE3}" type="datetimeFigureOut">
              <a:rPr lang="en-GB" smtClean="0"/>
              <a:pPr/>
              <a:t>04/10/2021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6112-78DC-431C-BD14-B0ECC5546DF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5563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EE39-3FC9-4515-9291-5B7E0BF2DEE3}" type="datetimeFigureOut">
              <a:rPr lang="en-GB" smtClean="0"/>
              <a:pPr/>
              <a:t>04/10/2021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F6112-78DC-431C-BD14-B0ECC5546DF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984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8980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8EE39-3FC9-4515-9291-5B7E0BF2DEE3}" type="datetimeFigureOut">
              <a:rPr lang="en-GB" smtClean="0"/>
              <a:pPr/>
              <a:t>04/10/2021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F6112-78DC-431C-BD14-B0ECC5546DF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874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467544" y="260648"/>
            <a:ext cx="7978777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sz="3200" dirty="0"/>
              <a:t>Imagine you live in prehistoric Britain. </a:t>
            </a:r>
          </a:p>
          <a:p>
            <a:endParaRPr lang="en-GB" sz="800" dirty="0"/>
          </a:p>
          <a:p>
            <a:r>
              <a:rPr lang="en-GB" sz="3200" dirty="0"/>
              <a:t>Could you get your food from:</a:t>
            </a:r>
          </a:p>
          <a:p>
            <a:endParaRPr lang="en-GB" sz="3200" dirty="0"/>
          </a:p>
          <a:p>
            <a:pPr marL="457200" indent="-457200">
              <a:buFont typeface="Arial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a supermarket?</a:t>
            </a:r>
          </a:p>
          <a:p>
            <a:pPr marL="457200" indent="-457200">
              <a:buFont typeface="Arial" pitchFamily="34" charset="0"/>
              <a:buChar char="•"/>
            </a:pPr>
            <a:endParaRPr lang="en-GB" sz="3200" dirty="0"/>
          </a:p>
          <a:p>
            <a:pPr marL="457200" indent="-457200">
              <a:buFont typeface="Arial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a takeaway?</a:t>
            </a:r>
          </a:p>
          <a:p>
            <a:pPr marL="457200" indent="-457200">
              <a:buFont typeface="Arial" pitchFamily="34" charset="0"/>
              <a:buChar char="•"/>
            </a:pPr>
            <a:endParaRPr lang="en-GB" sz="3200" dirty="0"/>
          </a:p>
          <a:p>
            <a:pPr marL="457200" indent="-457200">
              <a:buFont typeface="Arial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a local shop?</a:t>
            </a:r>
          </a:p>
          <a:p>
            <a:pPr marL="457200" indent="-457200">
              <a:buFont typeface="Arial" pitchFamily="34" charset="0"/>
              <a:buChar char="•"/>
            </a:pPr>
            <a:endParaRPr lang="en-GB" sz="3200" dirty="0"/>
          </a:p>
          <a:p>
            <a:pPr marL="457200" indent="-457200">
              <a:buFont typeface="Arial" pitchFamily="34" charset="0"/>
              <a:buChar char="•"/>
            </a:pPr>
            <a:endParaRPr lang="en-GB" sz="3200" dirty="0"/>
          </a:p>
        </p:txBody>
      </p:sp>
      <p:pic>
        <p:nvPicPr>
          <p:cNvPr id="2050" name="Picture 2" descr="H:\Downloads\14961829054_25677820ef_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28800"/>
            <a:ext cx="372512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Downloads\6319155216_0463fda84a_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4260093"/>
            <a:ext cx="3710317" cy="24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08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323528" y="44624"/>
            <a:ext cx="84249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GB" sz="3200" dirty="0"/>
              <a:t>They gathered: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6" y="692696"/>
            <a:ext cx="3896758" cy="261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8024" y="692696"/>
            <a:ext cx="3878282" cy="2605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0074" y="3808608"/>
            <a:ext cx="3813894" cy="257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H:\Downloads\5922028656_37c7f4da13_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938" y="3789040"/>
            <a:ext cx="3395494" cy="254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683539" y="3297941"/>
            <a:ext cx="33207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GB" sz="2800" dirty="0"/>
              <a:t>wild berries</a:t>
            </a: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5078790" y="3297129"/>
            <a:ext cx="33207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GB" sz="2800" dirty="0"/>
              <a:t>hazelnuts</a:t>
            </a: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683539" y="6334780"/>
            <a:ext cx="33207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GB" sz="2800" dirty="0"/>
              <a:t>mussels</a:t>
            </a: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5078790" y="6309320"/>
            <a:ext cx="33207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GB" sz="2800" dirty="0"/>
              <a:t>bird eggs</a:t>
            </a:r>
          </a:p>
        </p:txBody>
      </p:sp>
    </p:spTree>
    <p:extLst>
      <p:ext uri="{BB962C8B-B14F-4D97-AF65-F5344CB8AC3E}">
        <p14:creationId xmlns:p14="http://schemas.microsoft.com/office/powerpoint/2010/main" val="352995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323528" y="44624"/>
            <a:ext cx="84249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GB" sz="3200" dirty="0"/>
              <a:t> </a:t>
            </a: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304800" y="218182"/>
            <a:ext cx="84249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GB" sz="3200" dirty="0"/>
              <a:t>Stone Age people were not fussy! Can you guess these other creatures which they ate?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rcRect r="60440" b="29945"/>
          <a:stretch>
            <a:fillRect/>
          </a:stretch>
        </p:blipFill>
        <p:spPr>
          <a:xfrm>
            <a:off x="2133600" y="1600200"/>
            <a:ext cx="1828800" cy="259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600200"/>
            <a:ext cx="4622800" cy="36982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4600" y="5410200"/>
            <a:ext cx="2743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snails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 l="15995" t="28571" r="34566" b="12245"/>
          <a:stretch>
            <a:fillRect/>
          </a:stretch>
        </p:blipFill>
        <p:spPr>
          <a:xfrm>
            <a:off x="2895600" y="2667000"/>
            <a:ext cx="2590800" cy="2209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1625024"/>
            <a:ext cx="5240422" cy="3733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19600" y="5435024"/>
            <a:ext cx="2743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caterpillar</a:t>
            </a:r>
          </a:p>
        </p:txBody>
      </p:sp>
    </p:spTree>
    <p:extLst>
      <p:ext uri="{BB962C8B-B14F-4D97-AF65-F5344CB8AC3E}">
        <p14:creationId xmlns:p14="http://schemas.microsoft.com/office/powerpoint/2010/main" val="352995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3" grpId="0"/>
      <p:bldP spid="13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sz="3600" smtClean="0">
                <a:latin typeface="Twinkl SemiBold" charset="0"/>
              </a:rPr>
              <a:t>Stewed Fruit</a:t>
            </a: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1096963" y="1301750"/>
            <a:ext cx="6950075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GB" altLang="en-US" sz="2000" dirty="0">
                <a:latin typeface="+mn-lt"/>
              </a:rPr>
              <a:t>Early humans would cook fruit to preserve it. 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GB" altLang="en-US" sz="2000" dirty="0">
              <a:latin typeface="+mn-lt"/>
            </a:endParaRP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GB" altLang="en-US" sz="2000" dirty="0">
                <a:latin typeface="+mn-lt"/>
              </a:rPr>
              <a:t>Why don’t you try cooking up some fruits and nuts?  Hazelnuts with any kind of berries would work. 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GB" altLang="en-US" sz="2000" dirty="0">
              <a:latin typeface="+mn-lt"/>
            </a:endParaRP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GB" altLang="en-US" sz="2000" dirty="0">
                <a:latin typeface="+mn-lt"/>
              </a:rPr>
              <a:t>Stir them together, add honey and slowly bring to the boil. 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GB" altLang="en-US" sz="2000" dirty="0">
                <a:latin typeface="+mn-lt"/>
              </a:rPr>
              <a:t>Simmer for 20 minutes then leave to cool.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GB" altLang="en-US" sz="2000" dirty="0">
              <a:latin typeface="+mn-lt"/>
            </a:endParaRPr>
          </a:p>
        </p:txBody>
      </p:sp>
      <p:pic>
        <p:nvPicPr>
          <p:cNvPr id="21508" name="Picture 9" descr="http://farm7.staticflickr.com/6198/6085498393_d4f9c14bfd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25" y="3676650"/>
            <a:ext cx="376555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3"/>
          <p:cNvSpPr>
            <a:spLocks noChangeArrowheads="1"/>
          </p:cNvSpPr>
          <p:nvPr/>
        </p:nvSpPr>
        <p:spPr bwMode="auto">
          <a:xfrm>
            <a:off x="927100" y="6237288"/>
            <a:ext cx="72898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/>
                <a:cs typeface="Sassoon Infant Rg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/>
                <a:cs typeface="Sassoon Infant Rg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/>
                <a:cs typeface="Sassoon Infant Rg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/>
                <a:cs typeface="Sassoon Infant Rg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/>
                <a:cs typeface="Sassoon Infant Rg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/>
                <a:cs typeface="Sassoon Infant Rg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/>
                <a:cs typeface="Sassoon Infant Rg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/>
                <a:cs typeface="Sassoon Infant Rg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/>
                <a:cs typeface="Sassoon Infant Rg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800">
                <a:solidFill>
                  <a:schemeClr val="tx1"/>
                </a:solidFill>
                <a:latin typeface="Arial" panose="020B0604020202020204" pitchFamily="34" charset="0"/>
              </a:rPr>
              <a:t>Photo courtesy of Clinton ndrwfgg@flickr.com- granted under creative commons licence - attribution</a:t>
            </a:r>
          </a:p>
        </p:txBody>
      </p:sp>
    </p:spTree>
    <p:extLst>
      <p:ext uri="{BB962C8B-B14F-4D97-AF65-F5344CB8AC3E}">
        <p14:creationId xmlns:p14="http://schemas.microsoft.com/office/powerpoint/2010/main" val="327443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90264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Activity: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30456" r="51447" b="23774"/>
          <a:stretch/>
        </p:blipFill>
        <p:spPr bwMode="auto">
          <a:xfrm>
            <a:off x="456145" y="1844823"/>
            <a:ext cx="3875207" cy="345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355976" y="993328"/>
            <a:ext cx="4114800" cy="2867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Your task is to sort the food </a:t>
            </a:r>
            <a:r>
              <a:rPr lang="en-GB" dirty="0" smtClean="0"/>
              <a:t>into </a:t>
            </a:r>
            <a:r>
              <a:rPr lang="en-GB" dirty="0"/>
              <a:t>the hunting and gathering columns.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" t="8676" r="51772" b="45662"/>
          <a:stretch/>
        </p:blipFill>
        <p:spPr bwMode="auto">
          <a:xfrm>
            <a:off x="4838799" y="3933056"/>
            <a:ext cx="3333601" cy="2614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03848" y="116632"/>
            <a:ext cx="2736304" cy="7200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470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53752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GB" u="sng" dirty="0"/>
              <a:t>Here is some vocabulary to help you:</a:t>
            </a:r>
            <a:endParaRPr lang="en-GB" sz="3100" u="sng" dirty="0"/>
          </a:p>
        </p:txBody>
      </p:sp>
      <p:sp>
        <p:nvSpPr>
          <p:cNvPr id="4" name="Rectangle 3"/>
          <p:cNvSpPr/>
          <p:nvPr/>
        </p:nvSpPr>
        <p:spPr>
          <a:xfrm>
            <a:off x="467544" y="1258882"/>
            <a:ext cx="85689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deer			    birds eggs			hyenas</a:t>
            </a:r>
            <a:br>
              <a:rPr lang="en-GB" sz="2800" dirty="0"/>
            </a:br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/>
              <a:t>wild berries		    mammoth		crabs</a:t>
            </a:r>
            <a:br>
              <a:rPr lang="en-GB" sz="2800" dirty="0"/>
            </a:br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/>
              <a:t>mussels 	 	    wild horses 		hazelnuts</a:t>
            </a:r>
            <a:br>
              <a:rPr lang="en-GB" sz="2800" dirty="0"/>
            </a:br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/>
              <a:t>rhinos			    fish				hares</a:t>
            </a:r>
            <a:br>
              <a:rPr lang="en-GB" sz="2800" dirty="0"/>
            </a:br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/>
              <a:t>rabbits		    seeds			seals</a:t>
            </a:r>
          </a:p>
        </p:txBody>
      </p:sp>
    </p:spTree>
    <p:extLst>
      <p:ext uri="{BB962C8B-B14F-4D97-AF65-F5344CB8AC3E}">
        <p14:creationId xmlns:p14="http://schemas.microsoft.com/office/powerpoint/2010/main" val="338391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1825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Extension: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51520" y="993329"/>
            <a:ext cx="8712968" cy="1355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If you finish, draw and label some other foods which Stone Age people would have hunted and gathered.</a:t>
            </a:r>
          </a:p>
        </p:txBody>
      </p:sp>
      <p:sp>
        <p:nvSpPr>
          <p:cNvPr id="3" name="Rectangle 2"/>
          <p:cNvSpPr/>
          <p:nvPr/>
        </p:nvSpPr>
        <p:spPr>
          <a:xfrm>
            <a:off x="3059832" y="188640"/>
            <a:ext cx="3024336" cy="7200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2" descr="H:\Downloads\5922028656_37c7f4da13_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206745"/>
            <a:ext cx="2852936" cy="213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:\Downloads\5244891480_c988b90db7_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00253"/>
            <a:ext cx="3139008" cy="209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:\Downloads\5231715789_22d0affcd7_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36" y="2224366"/>
            <a:ext cx="3117964" cy="207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H:\Downloads\885981258_adec70bb51_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569409"/>
            <a:ext cx="2929136" cy="195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82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304800"/>
            <a:ext cx="8229600" cy="1143000"/>
          </a:xfrm>
        </p:spPr>
        <p:txBody>
          <a:bodyPr>
            <a:normAutofit/>
          </a:bodyPr>
          <a:lstStyle/>
          <a:p>
            <a:r>
              <a:rPr lang="en-GB" sz="3600" u="sng" dirty="0"/>
              <a:t>Plenary</a:t>
            </a:r>
            <a:r>
              <a:rPr lang="en-GB" dirty="0"/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467544" y="609600"/>
            <a:ext cx="85689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Killing large animals could feed a family for months. There were no fridge-freezers so meat would be preserved so it could be eaten later.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981200"/>
            <a:ext cx="3733800" cy="249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H:\Downloads\5078750388_0e7acef75f_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648" y="1752600"/>
            <a:ext cx="338275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200" y="4419600"/>
            <a:ext cx="85689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Every part of the animal would be eaten including the </a:t>
            </a:r>
            <a:r>
              <a:rPr lang="en-GB" sz="2800" dirty="0" smtClean="0"/>
              <a:t>feet and antlers! </a:t>
            </a:r>
            <a:endParaRPr lang="en-GB" sz="2800" dirty="0"/>
          </a:p>
          <a:p>
            <a:r>
              <a:rPr lang="en-GB" sz="2800" dirty="0"/>
              <a:t>Which other parts of the animals could be used?</a:t>
            </a:r>
          </a:p>
          <a:p>
            <a:r>
              <a:rPr lang="en-GB" sz="2800" dirty="0"/>
              <a:t>What could they be used for</a:t>
            </a:r>
            <a:r>
              <a:rPr lang="en-GB" sz="2800" dirty="0" smtClean="0"/>
              <a:t>?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23282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en-GB" dirty="0"/>
              <a:t>This is your supermarket,</a:t>
            </a:r>
          </a:p>
        </p:txBody>
      </p:sp>
      <p:pic>
        <p:nvPicPr>
          <p:cNvPr id="3075" name="Picture 3" descr="H:\Downloads\3924238584_cfa4642c5c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48681"/>
            <a:ext cx="8820472" cy="588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54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en-GB" dirty="0"/>
              <a:t>…this is the nearest takeaway…</a:t>
            </a:r>
          </a:p>
        </p:txBody>
      </p:sp>
      <p:pic>
        <p:nvPicPr>
          <p:cNvPr id="3076" name="Picture 4" descr="H:\Downloads\27075833383_861ebaa0ab_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784494" cy="585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81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en-GB" dirty="0"/>
              <a:t>… and this is your local shop.</a:t>
            </a:r>
          </a:p>
        </p:txBody>
      </p:sp>
      <p:pic>
        <p:nvPicPr>
          <p:cNvPr id="4098" name="Picture 2" descr="H:\Downloads\14048412552_9670d4d663_k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8"/>
          <a:stretch/>
        </p:blipFill>
        <p:spPr bwMode="auto">
          <a:xfrm>
            <a:off x="179512" y="692696"/>
            <a:ext cx="8784976" cy="606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12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323528" y="451693"/>
            <a:ext cx="8424936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GB" sz="3200" dirty="0"/>
              <a:t>It wasn’t until the Neolithic (4000BC onwards) period that people began to grow food and farm animals.</a:t>
            </a:r>
          </a:p>
          <a:p>
            <a:pPr algn="ctr"/>
            <a:endParaRPr lang="en-GB" sz="3200" dirty="0"/>
          </a:p>
          <a:p>
            <a:pPr algn="ctr"/>
            <a:r>
              <a:rPr lang="en-GB" sz="3200" dirty="0"/>
              <a:t>So for early humans, finding food was essential to survive.</a:t>
            </a:r>
          </a:p>
          <a:p>
            <a:pPr algn="ctr"/>
            <a:endParaRPr lang="en-GB" sz="3200" dirty="0"/>
          </a:p>
          <a:p>
            <a:pPr algn="ctr"/>
            <a:r>
              <a:rPr lang="en-GB" sz="3200" dirty="0"/>
              <a:t>Why do you think we call them </a:t>
            </a:r>
          </a:p>
          <a:p>
            <a:pPr algn="ctr"/>
            <a:r>
              <a:rPr lang="en-GB" sz="3200" i="1" u="sng" dirty="0"/>
              <a:t>hunter-gatherers</a:t>
            </a:r>
            <a:r>
              <a:rPr lang="en-GB" sz="3200" dirty="0"/>
              <a:t>?</a:t>
            </a:r>
          </a:p>
          <a:p>
            <a:pPr algn="ctr"/>
            <a:endParaRPr lang="en-GB" sz="3200" dirty="0"/>
          </a:p>
          <a:p>
            <a:pPr algn="ctr"/>
            <a:endParaRPr lang="en-GB" sz="3200" dirty="0"/>
          </a:p>
          <a:p>
            <a:pPr marL="457200" indent="-457200">
              <a:buFont typeface="Arial" pitchFamily="34" charset="0"/>
              <a:buChar char="•"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18848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173"/>
            <a:ext cx="9144000" cy="608539"/>
          </a:xfrm>
        </p:spPr>
        <p:txBody>
          <a:bodyPr>
            <a:normAutofit fontScale="90000"/>
          </a:bodyPr>
          <a:lstStyle/>
          <a:p>
            <a:r>
              <a:rPr lang="en-GB" sz="3600" dirty="0"/>
              <a:t>This cave painting from Lascaux in France is 17,300 years old. What kind of animals can you see?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 descr="https://upload.wikimedia.org/wikipedia/commons/1/1e/Lascaux_paint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5000"/>
            <a:ext cx="9144000" cy="59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59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07504" y="188640"/>
            <a:ext cx="892899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GB" sz="2800" dirty="0"/>
              <a:t>Stone Age people would hunt many animals.</a:t>
            </a:r>
          </a:p>
          <a:p>
            <a:pPr algn="ctr"/>
            <a:r>
              <a:rPr lang="en-GB" sz="2800" dirty="0"/>
              <a:t>What are these creatures? Would you eat them? TTYP</a:t>
            </a:r>
          </a:p>
          <a:p>
            <a:pPr marL="457200" indent="-457200" algn="ctr">
              <a:buFont typeface="Arial" pitchFamily="34" charset="0"/>
              <a:buChar char="•"/>
            </a:pPr>
            <a:endParaRPr lang="en-GB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552" y="3933056"/>
            <a:ext cx="3520001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1960" y="1355907"/>
            <a:ext cx="4632381" cy="236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H:\Downloads\5078750388_0e7acef75f_z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16066"/>
            <a:ext cx="3032273" cy="245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:\Downloads\2574693480_cd4fe534a9_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646" y="3933056"/>
            <a:ext cx="336475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68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07504" y="188640"/>
            <a:ext cx="892899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GB" sz="2800" dirty="0"/>
              <a:t>They also hunted animals in rivers and coastal areas. </a:t>
            </a:r>
          </a:p>
          <a:p>
            <a:pPr algn="ctr"/>
            <a:r>
              <a:rPr lang="en-GB" sz="2800" dirty="0"/>
              <a:t>What are these food sources? TTYP</a:t>
            </a:r>
          </a:p>
          <a:p>
            <a:pPr marL="457200" indent="-457200" algn="ctr">
              <a:buFont typeface="Arial" pitchFamily="34" charset="0"/>
              <a:buChar char="•"/>
            </a:pPr>
            <a:endParaRPr lang="en-GB" sz="3200" dirty="0"/>
          </a:p>
        </p:txBody>
      </p:sp>
      <p:pic>
        <p:nvPicPr>
          <p:cNvPr id="6" name="Picture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016" y="4033462"/>
            <a:ext cx="381968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H:\Downloads\5231715789_22d0affcd7_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268760"/>
            <a:ext cx="3960440" cy="264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H:\Downloads\885981258_adec70bb51_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519" y="1297562"/>
            <a:ext cx="3917256" cy="261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5536" y="4056225"/>
            <a:ext cx="3738413" cy="24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4877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116632"/>
            <a:ext cx="9144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GB" sz="2800" dirty="0"/>
              <a:t>Some of the creatures hunted are now extinct or no longer found in Britain. What are these animals? TTYP</a:t>
            </a:r>
          </a:p>
          <a:p>
            <a:pPr marL="457200" indent="-457200" algn="ctr">
              <a:buFont typeface="Arial" pitchFamily="34" charset="0"/>
              <a:buChar char="•"/>
            </a:pPr>
            <a:endParaRPr lang="en-GB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7" y="1124744"/>
            <a:ext cx="3744416" cy="2506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H:\Downloads\5244891480_c988b90db7_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832" y="1052736"/>
            <a:ext cx="3846234" cy="256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:\Downloads\5109152012_9c342d186c_b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15494"/>
            <a:ext cx="3901440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21356563">
            <a:off x="5101349" y="4321411"/>
            <a:ext cx="30243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/>
              <a:t>Did you know?</a:t>
            </a:r>
            <a:endParaRPr lang="en-GB" dirty="0"/>
          </a:p>
          <a:p>
            <a:pPr algn="ctr"/>
            <a:r>
              <a:rPr lang="en-GB" dirty="0"/>
              <a:t>When archaeologist excavated London’s Trafalgar Square in the 1950s, they found a hippopotamus tooth and the remains of elephants!</a:t>
            </a:r>
          </a:p>
        </p:txBody>
      </p:sp>
      <p:sp>
        <p:nvSpPr>
          <p:cNvPr id="3" name="7-Point Star 2"/>
          <p:cNvSpPr/>
          <p:nvPr/>
        </p:nvSpPr>
        <p:spPr>
          <a:xfrm rot="21356563">
            <a:off x="4453277" y="3722223"/>
            <a:ext cx="4320480" cy="2903444"/>
          </a:xfrm>
          <a:prstGeom prst="star7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72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2704</TotalTime>
  <Words>646</Words>
  <Application>Microsoft Office PowerPoint</Application>
  <PresentationFormat>On-screen Show (4:3)</PresentationFormat>
  <Paragraphs>127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Sassoon Infant Rg</vt:lpstr>
      <vt:lpstr>Twinkl SemiBold</vt:lpstr>
      <vt:lpstr>Office Theme</vt:lpstr>
      <vt:lpstr>PowerPoint Presentation</vt:lpstr>
      <vt:lpstr>This is your supermarket,</vt:lpstr>
      <vt:lpstr>…this is the nearest takeaway…</vt:lpstr>
      <vt:lpstr>… and this is your local shop.</vt:lpstr>
      <vt:lpstr>PowerPoint Presentation</vt:lpstr>
      <vt:lpstr>This cave painting from Lascaux in France is 17,300 years old. What kind of animals can you see?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Stewed Fruit</vt:lpstr>
      <vt:lpstr>Activity:</vt:lpstr>
      <vt:lpstr>Here is some vocabulary to help you:</vt:lpstr>
      <vt:lpstr>Extension:</vt:lpstr>
      <vt:lpstr>Plenary:</vt:lpstr>
    </vt:vector>
  </TitlesOfParts>
  <Company>Camden SITSS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Edward Bray</dc:creator>
  <cp:lastModifiedBy>Danielle Lewtas</cp:lastModifiedBy>
  <cp:revision>29</cp:revision>
  <dcterms:created xsi:type="dcterms:W3CDTF">2017-08-20T10:21:00Z</dcterms:created>
  <dcterms:modified xsi:type="dcterms:W3CDTF">2021-10-05T14:41:54Z</dcterms:modified>
</cp:coreProperties>
</file>