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9" r:id="rId2"/>
    <p:sldId id="289" r:id="rId3"/>
    <p:sldId id="290" r:id="rId4"/>
    <p:sldId id="291" r:id="rId5"/>
    <p:sldId id="292" r:id="rId6"/>
    <p:sldId id="282" r:id="rId7"/>
    <p:sldId id="293" r:id="rId8"/>
    <p:sldId id="294" r:id="rId9"/>
    <p:sldId id="29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91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429"/>
    <a:srgbClr val="F9B000"/>
    <a:srgbClr val="87BD31"/>
    <a:srgbClr val="E7C400"/>
    <a:srgbClr val="11743A"/>
    <a:srgbClr val="009640"/>
    <a:srgbClr val="0079C3"/>
    <a:srgbClr val="FFE76D"/>
    <a:srgbClr val="072F54"/>
    <a:srgbClr val="00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216" y="1080"/>
      </p:cViewPr>
      <p:guideLst>
        <p:guide orient="horz" pos="2137"/>
        <p:guide pos="2903"/>
        <p:guide pos="340"/>
        <p:guide orient="horz" pos="3952"/>
        <p:guide pos="5443"/>
        <p:guide orient="horz" pos="391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62224370353918E-3"/>
          <c:y val="0"/>
          <c:w val="0.90680310638522144"/>
          <c:h val="0.82707988294153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E88D-4543-84B5-DA5C2E8107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E88D-4543-84B5-DA5C2E8107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E88D-4543-84B5-DA5C2E81076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E88D-4543-84B5-DA5C2E81076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E88D-4543-84B5-DA5C2E810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106015"/>
        <c:axId val="709764303"/>
      </c:barChart>
      <c:catAx>
        <c:axId val="5971060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E7C400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09764303"/>
        <c:crosses val="autoZero"/>
        <c:auto val="1"/>
        <c:lblAlgn val="ctr"/>
        <c:lblOffset val="11"/>
        <c:noMultiLvlLbl val="0"/>
      </c:catAx>
      <c:valAx>
        <c:axId val="709764303"/>
        <c:scaling>
          <c:orientation val="minMax"/>
          <c:max val="11"/>
          <c:min val="1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597106015"/>
        <c:crosses val="autoZero"/>
        <c:crossBetween val="between"/>
      </c:valAx>
      <c:spPr>
        <a:noFill/>
        <a:ln>
          <a:solidFill>
            <a:srgbClr val="E7C400">
              <a:alpha val="88000"/>
            </a:srgb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62224370353918E-3"/>
          <c:y val="0"/>
          <c:w val="0.90680310638522144"/>
          <c:h val="0.82707988294153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638C-4C10-9716-B826416503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638C-4C10-9716-B826416503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638C-4C10-9716-B826416503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638C-4C10-9716-B826416503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638C-4C10-9716-B82641650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106015"/>
        <c:axId val="709764303"/>
      </c:barChart>
      <c:catAx>
        <c:axId val="5971060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E7C400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09764303"/>
        <c:crosses val="autoZero"/>
        <c:auto val="1"/>
        <c:lblAlgn val="ctr"/>
        <c:lblOffset val="11"/>
        <c:noMultiLvlLbl val="0"/>
      </c:catAx>
      <c:valAx>
        <c:axId val="709764303"/>
        <c:scaling>
          <c:orientation val="minMax"/>
          <c:max val="11"/>
          <c:min val="1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597106015"/>
        <c:crosses val="autoZero"/>
        <c:crossBetween val="between"/>
      </c:valAx>
      <c:spPr>
        <a:noFill/>
        <a:ln>
          <a:solidFill>
            <a:srgbClr val="E7C400">
              <a:alpha val="88000"/>
            </a:srgb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62224370353918E-3"/>
          <c:y val="0"/>
          <c:w val="0.90680310638522144"/>
          <c:h val="0.82707988294153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9BC3-4F25-BA89-28C2D085AC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9BC3-4F25-BA89-28C2D085AC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9BC3-4F25-BA89-28C2D085AC9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9BC3-4F25-BA89-28C2D085AC9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9BC3-4F25-BA89-28C2D085A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106015"/>
        <c:axId val="709764303"/>
      </c:barChart>
      <c:catAx>
        <c:axId val="5971060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E7C400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09764303"/>
        <c:crosses val="autoZero"/>
        <c:auto val="1"/>
        <c:lblAlgn val="ctr"/>
        <c:lblOffset val="11"/>
        <c:noMultiLvlLbl val="0"/>
      </c:catAx>
      <c:valAx>
        <c:axId val="709764303"/>
        <c:scaling>
          <c:orientation val="minMax"/>
          <c:max val="11"/>
          <c:min val="1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597106015"/>
        <c:crosses val="autoZero"/>
        <c:crossBetween val="between"/>
      </c:valAx>
      <c:spPr>
        <a:noFill/>
        <a:ln>
          <a:solidFill>
            <a:srgbClr val="E7C400">
              <a:alpha val="88000"/>
            </a:srgb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62224370353918E-3"/>
          <c:y val="0"/>
          <c:w val="0.90680310638522144"/>
          <c:h val="0.82707988294153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00CD-4217-963E-9957858D40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00CD-4217-963E-9957858D40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00CD-4217-963E-9957858D40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C33E-4461-BEF3-61543098B1D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</c:v>
                </c:pt>
                <c:pt idx="1">
                  <c:v>T</c:v>
                </c:pt>
                <c:pt idx="2">
                  <c:v>W</c:v>
                </c:pt>
                <c:pt idx="3">
                  <c:v>T</c:v>
                </c:pt>
                <c:pt idx="4">
                  <c:v>F</c:v>
                </c:pt>
                <c:pt idx="5">
                  <c:v>S</c:v>
                </c:pt>
                <c:pt idx="6">
                  <c:v>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33E-4461-BEF3-61543098B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106015"/>
        <c:axId val="709764303"/>
      </c:barChart>
      <c:catAx>
        <c:axId val="5971060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E7C400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09764303"/>
        <c:crosses val="autoZero"/>
        <c:auto val="1"/>
        <c:lblAlgn val="ctr"/>
        <c:lblOffset val="11"/>
        <c:noMultiLvlLbl val="0"/>
      </c:catAx>
      <c:valAx>
        <c:axId val="709764303"/>
        <c:scaling>
          <c:orientation val="minMax"/>
          <c:max val="11"/>
          <c:min val="1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597106015"/>
        <c:crosses val="autoZero"/>
        <c:crossBetween val="between"/>
      </c:valAx>
      <c:spPr>
        <a:noFill/>
        <a:ln>
          <a:solidFill>
            <a:srgbClr val="E7C400">
              <a:alpha val="88000"/>
            </a:srgb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AE27B2B-DC23-4CC8-B70A-954892F5DDC5}"/>
              </a:ext>
            </a:extLst>
          </p:cNvPr>
          <p:cNvSpPr txBox="1"/>
          <p:nvPr/>
        </p:nvSpPr>
        <p:spPr>
          <a:xfrm>
            <a:off x="5938521" y="3385766"/>
            <a:ext cx="2331722" cy="710552"/>
          </a:xfrm>
          <a:prstGeom prst="rect">
            <a:avLst/>
          </a:prstGeom>
          <a:solidFill>
            <a:schemeClr val="bg1">
              <a:alpha val="40000"/>
            </a:schemeClr>
          </a:solidFill>
          <a:ln w="28575">
            <a:solidFill>
              <a:srgbClr val="689429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latin typeface="Twinkl" pitchFamily="50" charset="0"/>
              </a:rPr>
              <a:t>Multiples of 10 would not be large enough.</a:t>
            </a:r>
            <a:endParaRPr lang="en-GB" sz="1600" dirty="0">
              <a:latin typeface="Twinkl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B0F015-B8AC-440C-9162-4E980291D80C}"/>
              </a:ext>
            </a:extLst>
          </p:cNvPr>
          <p:cNvSpPr txBox="1"/>
          <p:nvPr/>
        </p:nvSpPr>
        <p:spPr>
          <a:xfrm>
            <a:off x="2981236" y="3234810"/>
            <a:ext cx="528836" cy="27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52286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20772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Draw Line Graphs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522863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232955"/>
            <a:ext cx="3629063" cy="1880103"/>
          </a:xfrm>
          <a:prstGeom prst="rect">
            <a:avLst/>
          </a:prstGeom>
          <a:solidFill>
            <a:srgbClr val="87BD31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A cyclist is travelling from his home in England to Scotland. The data shows how far from home he was at the end of each day. Yasmin is drawing a line graph of the data.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081FAC-2E5B-4973-89D1-48F45B8E639D}"/>
              </a:ext>
            </a:extLst>
          </p:cNvPr>
          <p:cNvGrpSpPr/>
          <p:nvPr/>
        </p:nvGrpSpPr>
        <p:grpSpPr>
          <a:xfrm>
            <a:off x="4190122" y="2247259"/>
            <a:ext cx="4189731" cy="987551"/>
            <a:chOff x="4190122" y="2336159"/>
            <a:chExt cx="4189731" cy="98755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39E0EB-E3C1-49FD-9411-6F2963477391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or multiples of 100?</a:t>
              </a:r>
              <a:endParaRPr lang="en-GB" sz="16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2B4DAE-7B99-4EF3-BB28-50A85909C061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rgbClr val="F9B000">
                <a:alpha val="40000"/>
              </a:srgbClr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latin typeface="Twinkl" pitchFamily="50" charset="0"/>
                </a:rPr>
              </a:br>
              <a:r>
                <a:rPr lang="en-US" sz="1600" dirty="0">
                  <a:latin typeface="Twinkl" pitchFamily="50" charset="0"/>
                </a:rPr>
                <a:t>or multiples of 100?</a:t>
              </a:r>
              <a:endParaRPr lang="en-GB" sz="1600" dirty="0">
                <a:latin typeface="Twinkl" pitchFamily="50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0EF0397-F809-4656-B905-93D72FFA6D79}"/>
              </a:ext>
            </a:extLst>
          </p:cNvPr>
          <p:cNvSpPr txBox="1"/>
          <p:nvPr/>
        </p:nvSpPr>
        <p:spPr>
          <a:xfrm>
            <a:off x="4198620" y="1278047"/>
            <a:ext cx="2735580" cy="710552"/>
          </a:xfrm>
          <a:prstGeom prst="rect">
            <a:avLst/>
          </a:prstGeom>
          <a:solidFill>
            <a:srgbClr val="68942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inkl" pitchFamily="50" charset="0"/>
              </a:rPr>
              <a:t>She has started the graph and has labelled the x-axis</a:t>
            </a:r>
            <a:endParaRPr lang="en-GB" sz="1600" dirty="0">
              <a:solidFill>
                <a:schemeClr val="bg1"/>
              </a:solidFill>
              <a:latin typeface="Twinkl" pitchFamily="50" charset="0"/>
            </a:endParaRPr>
          </a:p>
        </p:txBody>
      </p: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F3CB6E93-C8AB-4034-AF59-E9CA3F218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24025"/>
              </p:ext>
            </p:extLst>
          </p:nvPr>
        </p:nvGraphicFramePr>
        <p:xfrm>
          <a:off x="755647" y="3385766"/>
          <a:ext cx="2202184" cy="25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92">
                  <a:extLst>
                    <a:ext uri="{9D8B030D-6E8A-4147-A177-3AD203B41FA5}">
                      <a16:colId xmlns:a16="http://schemas.microsoft.com/office/drawing/2014/main" val="786728223"/>
                    </a:ext>
                  </a:extLst>
                </a:gridCol>
                <a:gridCol w="1101092">
                  <a:extLst>
                    <a:ext uri="{9D8B030D-6E8A-4147-A177-3AD203B41FA5}">
                      <a16:colId xmlns:a16="http://schemas.microsoft.com/office/drawing/2014/main" val="450761809"/>
                    </a:ext>
                  </a:extLst>
                </a:gridCol>
              </a:tblGrid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07204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283601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3604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295km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658128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69230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Saturday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410km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745539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Sunday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480km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32126"/>
                  </a:ext>
                </a:extLst>
              </a:tr>
            </a:tbl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0B1931F0-11F0-4E96-9977-52001D9F6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316769"/>
              </p:ext>
            </p:extLst>
          </p:nvPr>
        </p:nvGraphicFramePr>
        <p:xfrm>
          <a:off x="3499547" y="3385766"/>
          <a:ext cx="2331722" cy="294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B44C880-A06B-4845-80B0-C34DDF50A415}"/>
              </a:ext>
            </a:extLst>
          </p:cNvPr>
          <p:cNvGrpSpPr/>
          <p:nvPr/>
        </p:nvGrpSpPr>
        <p:grpSpPr>
          <a:xfrm>
            <a:off x="3510072" y="3385766"/>
            <a:ext cx="2119203" cy="2434009"/>
            <a:chOff x="3510072" y="3385766"/>
            <a:chExt cx="2119203" cy="24340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EF4948-A33B-4460-A91E-1118C369AF90}"/>
                </a:ext>
              </a:extLst>
            </p:cNvPr>
            <p:cNvCxnSpPr>
              <a:cxnSpLocks/>
            </p:cNvCxnSpPr>
            <p:nvPr/>
          </p:nvCxnSpPr>
          <p:spPr>
            <a:xfrm>
              <a:off x="3510072" y="5819775"/>
              <a:ext cx="2119203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B04AA3A-80B6-4FBD-9F56-B2CD230B8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0072" y="3385766"/>
              <a:ext cx="0" cy="243400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2371B5-650A-4C4A-B440-C3CCEA08066D}"/>
              </a:ext>
            </a:extLst>
          </p:cNvPr>
          <p:cNvGrpSpPr/>
          <p:nvPr/>
        </p:nvGrpSpPr>
        <p:grpSpPr>
          <a:xfrm>
            <a:off x="3400489" y="5830505"/>
            <a:ext cx="2033116" cy="523516"/>
            <a:chOff x="3400489" y="5830505"/>
            <a:chExt cx="2033116" cy="52351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FE2519-2AA2-4097-89CC-DF4C398B5CA5}"/>
                </a:ext>
              </a:extLst>
            </p:cNvPr>
            <p:cNvSpPr txBox="1"/>
            <p:nvPr/>
          </p:nvSpPr>
          <p:spPr>
            <a:xfrm>
              <a:off x="3400489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M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79F426-4D20-4996-8968-778C4ABA4243}"/>
                </a:ext>
              </a:extLst>
            </p:cNvPr>
            <p:cNvSpPr txBox="1"/>
            <p:nvPr/>
          </p:nvSpPr>
          <p:spPr>
            <a:xfrm>
              <a:off x="3705545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71700A-5247-4295-9160-DC5CFC1E5F9F}"/>
                </a:ext>
              </a:extLst>
            </p:cNvPr>
            <p:cNvSpPr txBox="1"/>
            <p:nvPr/>
          </p:nvSpPr>
          <p:spPr>
            <a:xfrm>
              <a:off x="4006539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W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1446E6-CBB8-4767-93A0-E1A456A7CF05}"/>
                </a:ext>
              </a:extLst>
            </p:cNvPr>
            <p:cNvSpPr txBox="1"/>
            <p:nvPr/>
          </p:nvSpPr>
          <p:spPr>
            <a:xfrm>
              <a:off x="4307533" y="5830507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DF026B-64BC-40B7-B808-4FBE3A95F834}"/>
                </a:ext>
              </a:extLst>
            </p:cNvPr>
            <p:cNvSpPr txBox="1"/>
            <p:nvPr/>
          </p:nvSpPr>
          <p:spPr>
            <a:xfrm>
              <a:off x="4598987" y="5830506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F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CD6CAE-5FDD-4052-B4C9-1773315AE96D}"/>
                </a:ext>
              </a:extLst>
            </p:cNvPr>
            <p:cNvSpPr txBox="1"/>
            <p:nvPr/>
          </p:nvSpPr>
          <p:spPr>
            <a:xfrm>
              <a:off x="4909521" y="5830505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9F4DA0-416E-463A-9415-AD069261E388}"/>
                </a:ext>
              </a:extLst>
            </p:cNvPr>
            <p:cNvSpPr txBox="1"/>
            <p:nvPr/>
          </p:nvSpPr>
          <p:spPr>
            <a:xfrm>
              <a:off x="5209825" y="5830505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61F0B0-344C-4E93-B829-B255D7C474FC}"/>
                </a:ext>
              </a:extLst>
            </p:cNvPr>
            <p:cNvSpPr txBox="1"/>
            <p:nvPr/>
          </p:nvSpPr>
          <p:spPr>
            <a:xfrm>
              <a:off x="4182490" y="6077022"/>
              <a:ext cx="752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Days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8" grpId="0" animBg="1"/>
      <p:bldP spid="26" grpId="0" animBg="1"/>
      <p:bldGraphic spid="3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653C346-BF88-4134-A92D-E3E3D15D4BAF}"/>
              </a:ext>
            </a:extLst>
          </p:cNvPr>
          <p:cNvSpPr txBox="1"/>
          <p:nvPr/>
        </p:nvSpPr>
        <p:spPr>
          <a:xfrm>
            <a:off x="2982610" y="3257878"/>
            <a:ext cx="528836" cy="27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1F7E1-059F-4D40-906C-F6B673981681}"/>
              </a:ext>
            </a:extLst>
          </p:cNvPr>
          <p:cNvSpPr txBox="1"/>
          <p:nvPr/>
        </p:nvSpPr>
        <p:spPr>
          <a:xfrm>
            <a:off x="5938521" y="3385766"/>
            <a:ext cx="2437130" cy="956773"/>
          </a:xfrm>
          <a:prstGeom prst="rect">
            <a:avLst/>
          </a:prstGeom>
          <a:solidFill>
            <a:schemeClr val="bg1">
              <a:alpha val="40000"/>
            </a:schemeClr>
          </a:solidFill>
          <a:ln w="28575">
            <a:solidFill>
              <a:srgbClr val="689429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latin typeface="Twinkl" pitchFamily="50" charset="0"/>
              </a:rPr>
              <a:t>Multiples of 50 would be large enough to fit the greatest distance on.</a:t>
            </a:r>
            <a:endParaRPr lang="en-GB" sz="1600" dirty="0">
              <a:latin typeface="Twinkl" pitchFamily="50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2286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20772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Draw Line Graphs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522863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232955"/>
            <a:ext cx="3629063" cy="1880103"/>
          </a:xfrm>
          <a:prstGeom prst="rect">
            <a:avLst/>
          </a:prstGeom>
          <a:solidFill>
            <a:srgbClr val="87BD31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A cyclist is travelling from his home in England to Scotland. The data shows how far from home he was at the end of each day. Yasmin is drawing a line graph of the data.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4E7658-9C41-452C-A781-7E73E52CE106}"/>
              </a:ext>
            </a:extLst>
          </p:cNvPr>
          <p:cNvGrpSpPr/>
          <p:nvPr/>
        </p:nvGrpSpPr>
        <p:grpSpPr>
          <a:xfrm>
            <a:off x="4190122" y="2247259"/>
            <a:ext cx="4189731" cy="987551"/>
            <a:chOff x="4190122" y="2336159"/>
            <a:chExt cx="4189731" cy="98755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301770-4E36-4F9C-986F-6100ED2B9EDC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or multiples of 100?</a:t>
              </a:r>
              <a:endParaRPr lang="en-GB" sz="16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4C6313-EDDF-4FB4-8C60-50A7665F9FEC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rgbClr val="F9B000">
                <a:alpha val="40000"/>
              </a:srgbClr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latin typeface="Twinkl" pitchFamily="50" charset="0"/>
                </a:rPr>
              </a:br>
              <a:r>
                <a:rPr lang="en-US" sz="1600" dirty="0">
                  <a:latin typeface="Twinkl" pitchFamily="50" charset="0"/>
                </a:rPr>
                <a:t>or multiples of 100?</a:t>
              </a:r>
              <a:endParaRPr lang="en-GB" sz="1600" dirty="0">
                <a:latin typeface="Twinkl" pitchFamily="50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9AA53D5-4F44-4263-9CE4-B7A18FA9E61F}"/>
              </a:ext>
            </a:extLst>
          </p:cNvPr>
          <p:cNvSpPr txBox="1"/>
          <p:nvPr/>
        </p:nvSpPr>
        <p:spPr>
          <a:xfrm>
            <a:off x="4198620" y="1278047"/>
            <a:ext cx="2735580" cy="710552"/>
          </a:xfrm>
          <a:prstGeom prst="rect">
            <a:avLst/>
          </a:prstGeom>
          <a:solidFill>
            <a:srgbClr val="68942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inkl" pitchFamily="50" charset="0"/>
              </a:rPr>
              <a:t>She has started the graph and has labelled the x-axis</a:t>
            </a:r>
            <a:endParaRPr lang="en-GB" sz="1600" dirty="0">
              <a:solidFill>
                <a:schemeClr val="bg1"/>
              </a:solidFill>
              <a:latin typeface="Twinkl" pitchFamily="50" charset="0"/>
            </a:endParaRPr>
          </a:p>
        </p:txBody>
      </p: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964C705D-16B3-45DF-AFA7-BCF1B2C25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24025"/>
              </p:ext>
            </p:extLst>
          </p:nvPr>
        </p:nvGraphicFramePr>
        <p:xfrm>
          <a:off x="755647" y="3385766"/>
          <a:ext cx="2202184" cy="25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92">
                  <a:extLst>
                    <a:ext uri="{9D8B030D-6E8A-4147-A177-3AD203B41FA5}">
                      <a16:colId xmlns:a16="http://schemas.microsoft.com/office/drawing/2014/main" val="786728223"/>
                    </a:ext>
                  </a:extLst>
                </a:gridCol>
                <a:gridCol w="1101092">
                  <a:extLst>
                    <a:ext uri="{9D8B030D-6E8A-4147-A177-3AD203B41FA5}">
                      <a16:colId xmlns:a16="http://schemas.microsoft.com/office/drawing/2014/main" val="450761809"/>
                    </a:ext>
                  </a:extLst>
                </a:gridCol>
              </a:tblGrid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07204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283601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3604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295km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658128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69230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Saturday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410km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745539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Sunday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480km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32126"/>
                  </a:ext>
                </a:extLst>
              </a:tr>
            </a:tbl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6811953B-46CB-4CDC-9443-AEAB61AD5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946604"/>
              </p:ext>
            </p:extLst>
          </p:nvPr>
        </p:nvGraphicFramePr>
        <p:xfrm>
          <a:off x="3499547" y="3385766"/>
          <a:ext cx="2331722" cy="294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FF963-87A6-4855-8EFD-3B87D4C7B2AF}"/>
              </a:ext>
            </a:extLst>
          </p:cNvPr>
          <p:cNvGrpSpPr/>
          <p:nvPr/>
        </p:nvGrpSpPr>
        <p:grpSpPr>
          <a:xfrm>
            <a:off x="3510072" y="3385766"/>
            <a:ext cx="2119203" cy="2434009"/>
            <a:chOff x="3510072" y="3385766"/>
            <a:chExt cx="2119203" cy="243400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CCB7E6C-ED35-484B-9E0D-4716260B31E9}"/>
                </a:ext>
              </a:extLst>
            </p:cNvPr>
            <p:cNvCxnSpPr>
              <a:cxnSpLocks/>
            </p:cNvCxnSpPr>
            <p:nvPr/>
          </p:nvCxnSpPr>
          <p:spPr>
            <a:xfrm>
              <a:off x="3510072" y="5819775"/>
              <a:ext cx="2119203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5F0EDD-55BA-401F-BEFE-5525EBB51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0072" y="3385766"/>
              <a:ext cx="0" cy="243400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E7BCA0-F700-4F2E-B117-9239439CD3A9}"/>
              </a:ext>
            </a:extLst>
          </p:cNvPr>
          <p:cNvGrpSpPr/>
          <p:nvPr/>
        </p:nvGrpSpPr>
        <p:grpSpPr>
          <a:xfrm>
            <a:off x="3400489" y="5830505"/>
            <a:ext cx="2033116" cy="523516"/>
            <a:chOff x="3400489" y="5830505"/>
            <a:chExt cx="2033116" cy="5235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D07223-D4D3-41DE-A15B-BD5F6B86B3EA}"/>
                </a:ext>
              </a:extLst>
            </p:cNvPr>
            <p:cNvSpPr txBox="1"/>
            <p:nvPr/>
          </p:nvSpPr>
          <p:spPr>
            <a:xfrm>
              <a:off x="3400489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M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586228-C38E-4BC5-BC97-1B3F681BE1E8}"/>
                </a:ext>
              </a:extLst>
            </p:cNvPr>
            <p:cNvSpPr txBox="1"/>
            <p:nvPr/>
          </p:nvSpPr>
          <p:spPr>
            <a:xfrm>
              <a:off x="3705545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B96217-1D51-479B-8205-F8A665A716FB}"/>
                </a:ext>
              </a:extLst>
            </p:cNvPr>
            <p:cNvSpPr txBox="1"/>
            <p:nvPr/>
          </p:nvSpPr>
          <p:spPr>
            <a:xfrm>
              <a:off x="4006539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0638AD-9CBB-472D-85C2-C97FA22A2224}"/>
                </a:ext>
              </a:extLst>
            </p:cNvPr>
            <p:cNvSpPr txBox="1"/>
            <p:nvPr/>
          </p:nvSpPr>
          <p:spPr>
            <a:xfrm>
              <a:off x="4307533" y="5830507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E5FF1C-E923-4C8B-BEC1-E28D5FA0E738}"/>
                </a:ext>
              </a:extLst>
            </p:cNvPr>
            <p:cNvSpPr txBox="1"/>
            <p:nvPr/>
          </p:nvSpPr>
          <p:spPr>
            <a:xfrm>
              <a:off x="4598987" y="5830506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F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CFD720-E9F8-490E-83ED-12883371DDE4}"/>
                </a:ext>
              </a:extLst>
            </p:cNvPr>
            <p:cNvSpPr txBox="1"/>
            <p:nvPr/>
          </p:nvSpPr>
          <p:spPr>
            <a:xfrm>
              <a:off x="4909521" y="5830505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524CD2-E4D8-4AFB-B35B-0A905DA6A039}"/>
                </a:ext>
              </a:extLst>
            </p:cNvPr>
            <p:cNvSpPr txBox="1"/>
            <p:nvPr/>
          </p:nvSpPr>
          <p:spPr>
            <a:xfrm>
              <a:off x="5209825" y="5830505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228716-B493-4ABA-9973-B92B14B438C7}"/>
                </a:ext>
              </a:extLst>
            </p:cNvPr>
            <p:cNvSpPr txBox="1"/>
            <p:nvPr/>
          </p:nvSpPr>
          <p:spPr>
            <a:xfrm>
              <a:off x="4182490" y="6077022"/>
              <a:ext cx="752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Days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3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D9DB6F-6D9C-4CE5-870A-917179118F52}"/>
              </a:ext>
            </a:extLst>
          </p:cNvPr>
          <p:cNvSpPr txBox="1"/>
          <p:nvPr/>
        </p:nvSpPr>
        <p:spPr>
          <a:xfrm>
            <a:off x="2982610" y="3248816"/>
            <a:ext cx="528836" cy="27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1F7E1-059F-4D40-906C-F6B673981681}"/>
              </a:ext>
            </a:extLst>
          </p:cNvPr>
          <p:cNvSpPr txBox="1"/>
          <p:nvPr/>
        </p:nvSpPr>
        <p:spPr>
          <a:xfrm>
            <a:off x="5840659" y="3385766"/>
            <a:ext cx="2534992" cy="1449216"/>
          </a:xfrm>
          <a:prstGeom prst="rect">
            <a:avLst/>
          </a:prstGeom>
          <a:solidFill>
            <a:schemeClr val="bg1">
              <a:alpha val="40000"/>
            </a:schemeClr>
          </a:solidFill>
          <a:ln w="28575">
            <a:solidFill>
              <a:srgbClr val="689429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latin typeface="Twinkl" pitchFamily="50" charset="0"/>
              </a:rPr>
              <a:t>Multiples of 100 would be large enough to fit the greatest distance but there would be a lot of the graph paper not used.</a:t>
            </a:r>
            <a:endParaRPr lang="en-GB" sz="1600" dirty="0">
              <a:latin typeface="Twinkl" pitchFamily="50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31AFB305-46AD-428A-A4E7-2B7FAD872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920454"/>
              </p:ext>
            </p:extLst>
          </p:nvPr>
        </p:nvGraphicFramePr>
        <p:xfrm>
          <a:off x="3499547" y="3385766"/>
          <a:ext cx="2331722" cy="294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7" name="Rectangle 96"/>
          <p:cNvSpPr/>
          <p:nvPr/>
        </p:nvSpPr>
        <p:spPr>
          <a:xfrm>
            <a:off x="252286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20772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Draw Line Graphs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522863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232955"/>
            <a:ext cx="3629063" cy="1880103"/>
          </a:xfrm>
          <a:prstGeom prst="rect">
            <a:avLst/>
          </a:prstGeom>
          <a:solidFill>
            <a:srgbClr val="87BD31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A cyclist is travelling from his home in England to Scotland. The data shows how far from home he was at the end of each day. Yasmin is drawing a line graph of the data.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80E619-7852-4CDE-B0D3-6DA085B294E8}"/>
              </a:ext>
            </a:extLst>
          </p:cNvPr>
          <p:cNvGrpSpPr/>
          <p:nvPr/>
        </p:nvGrpSpPr>
        <p:grpSpPr>
          <a:xfrm>
            <a:off x="4190122" y="2247259"/>
            <a:ext cx="4189731" cy="987551"/>
            <a:chOff x="4190122" y="2336159"/>
            <a:chExt cx="4189731" cy="9875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8D3A55-7E27-4325-9328-4FD0508CEAB5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or multiples of 100?</a:t>
              </a:r>
              <a:endParaRPr lang="en-GB" sz="16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77652F-7C2F-4266-B4AC-DD0757F6A0A6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rgbClr val="F9B000">
                <a:alpha val="40000"/>
              </a:srgbClr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latin typeface="Twinkl" pitchFamily="50" charset="0"/>
                </a:rPr>
              </a:br>
              <a:r>
                <a:rPr lang="en-US" sz="1600" dirty="0">
                  <a:latin typeface="Twinkl" pitchFamily="50" charset="0"/>
                </a:rPr>
                <a:t>or multiples of 100?</a:t>
              </a:r>
              <a:endParaRPr lang="en-GB" sz="1600" dirty="0">
                <a:latin typeface="Twinkl" pitchFamily="50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E7DAC9-C9B0-4C37-B8F3-CA6C568592FE}"/>
              </a:ext>
            </a:extLst>
          </p:cNvPr>
          <p:cNvSpPr txBox="1"/>
          <p:nvPr/>
        </p:nvSpPr>
        <p:spPr>
          <a:xfrm>
            <a:off x="4198620" y="1278047"/>
            <a:ext cx="2735580" cy="710552"/>
          </a:xfrm>
          <a:prstGeom prst="rect">
            <a:avLst/>
          </a:prstGeom>
          <a:solidFill>
            <a:srgbClr val="68942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inkl" pitchFamily="50" charset="0"/>
              </a:rPr>
              <a:t>She has started the graph and has labelled the x-axis</a:t>
            </a:r>
            <a:endParaRPr lang="en-GB" sz="1600" dirty="0">
              <a:solidFill>
                <a:schemeClr val="bg1"/>
              </a:solidFill>
              <a:latin typeface="Twinkl" pitchFamily="50" charset="0"/>
            </a:endParaRPr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A2B8C64C-DA50-44B3-BCE6-9B887D537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24025"/>
              </p:ext>
            </p:extLst>
          </p:nvPr>
        </p:nvGraphicFramePr>
        <p:xfrm>
          <a:off x="755647" y="3385766"/>
          <a:ext cx="2202184" cy="25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92">
                  <a:extLst>
                    <a:ext uri="{9D8B030D-6E8A-4147-A177-3AD203B41FA5}">
                      <a16:colId xmlns:a16="http://schemas.microsoft.com/office/drawing/2014/main" val="786728223"/>
                    </a:ext>
                  </a:extLst>
                </a:gridCol>
                <a:gridCol w="1101092">
                  <a:extLst>
                    <a:ext uri="{9D8B030D-6E8A-4147-A177-3AD203B41FA5}">
                      <a16:colId xmlns:a16="http://schemas.microsoft.com/office/drawing/2014/main" val="450761809"/>
                    </a:ext>
                  </a:extLst>
                </a:gridCol>
              </a:tblGrid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07204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283601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3604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295km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658128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69230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Saturday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410km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745539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Sunday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480km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32126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B9EE5BC-C5D7-4019-AA64-87DF75F489FA}"/>
              </a:ext>
            </a:extLst>
          </p:cNvPr>
          <p:cNvGrpSpPr/>
          <p:nvPr/>
        </p:nvGrpSpPr>
        <p:grpSpPr>
          <a:xfrm>
            <a:off x="3510072" y="3385766"/>
            <a:ext cx="2119203" cy="2434009"/>
            <a:chOff x="3510072" y="3385766"/>
            <a:chExt cx="2119203" cy="243400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3F680B-E212-42B6-9FD0-808FF070A00B}"/>
                </a:ext>
              </a:extLst>
            </p:cNvPr>
            <p:cNvCxnSpPr>
              <a:cxnSpLocks/>
            </p:cNvCxnSpPr>
            <p:nvPr/>
          </p:nvCxnSpPr>
          <p:spPr>
            <a:xfrm>
              <a:off x="3510072" y="5819775"/>
              <a:ext cx="2119203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B2FC47-42F3-4304-A1BE-9A46A99A45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0072" y="3385766"/>
              <a:ext cx="0" cy="243400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2CBF78-F883-449C-9D1D-8F1B1F035E31}"/>
              </a:ext>
            </a:extLst>
          </p:cNvPr>
          <p:cNvGrpSpPr/>
          <p:nvPr/>
        </p:nvGrpSpPr>
        <p:grpSpPr>
          <a:xfrm>
            <a:off x="3400489" y="5830505"/>
            <a:ext cx="2033116" cy="523516"/>
            <a:chOff x="3400489" y="5830505"/>
            <a:chExt cx="2033116" cy="52351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012F42-57B3-4631-8F44-5AECD4869CA2}"/>
                </a:ext>
              </a:extLst>
            </p:cNvPr>
            <p:cNvSpPr txBox="1"/>
            <p:nvPr/>
          </p:nvSpPr>
          <p:spPr>
            <a:xfrm>
              <a:off x="3400489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M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79EA3B-D143-474B-88CE-22268A2B3AEC}"/>
                </a:ext>
              </a:extLst>
            </p:cNvPr>
            <p:cNvSpPr txBox="1"/>
            <p:nvPr/>
          </p:nvSpPr>
          <p:spPr>
            <a:xfrm>
              <a:off x="3705545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C3D720-E1CA-4BF5-ACE6-3D0A09660537}"/>
                </a:ext>
              </a:extLst>
            </p:cNvPr>
            <p:cNvSpPr txBox="1"/>
            <p:nvPr/>
          </p:nvSpPr>
          <p:spPr>
            <a:xfrm>
              <a:off x="4006539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941E39-87E9-4881-9A81-FCE0F41B7DF3}"/>
                </a:ext>
              </a:extLst>
            </p:cNvPr>
            <p:cNvSpPr txBox="1"/>
            <p:nvPr/>
          </p:nvSpPr>
          <p:spPr>
            <a:xfrm>
              <a:off x="4307533" y="5830507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AD6527-A69E-4129-822D-D74C12743C69}"/>
                </a:ext>
              </a:extLst>
            </p:cNvPr>
            <p:cNvSpPr txBox="1"/>
            <p:nvPr/>
          </p:nvSpPr>
          <p:spPr>
            <a:xfrm>
              <a:off x="4598987" y="5830506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F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8B6C36-5E93-4D73-B84B-7B7F58B04F40}"/>
                </a:ext>
              </a:extLst>
            </p:cNvPr>
            <p:cNvSpPr txBox="1"/>
            <p:nvPr/>
          </p:nvSpPr>
          <p:spPr>
            <a:xfrm>
              <a:off x="4909521" y="5830505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36C771-07A2-4F55-A363-3A9D9DCB17F7}"/>
                </a:ext>
              </a:extLst>
            </p:cNvPr>
            <p:cNvSpPr txBox="1"/>
            <p:nvPr/>
          </p:nvSpPr>
          <p:spPr>
            <a:xfrm>
              <a:off x="5209825" y="5830505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694B51-4622-4113-89FC-9150E4722AFB}"/>
                </a:ext>
              </a:extLst>
            </p:cNvPr>
            <p:cNvSpPr txBox="1"/>
            <p:nvPr/>
          </p:nvSpPr>
          <p:spPr>
            <a:xfrm>
              <a:off x="4182490" y="6077022"/>
              <a:ext cx="752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Days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5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650" y="1232955"/>
            <a:ext cx="3629063" cy="1880103"/>
          </a:xfrm>
          <a:prstGeom prst="rect">
            <a:avLst/>
          </a:prstGeom>
          <a:solidFill>
            <a:srgbClr val="87BD31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A cyclist is travelling from his home in England to Scotland. The data shows how far from home he was at the end of each day. Yasmin is drawing a line graph of the data.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53C346-BF88-4134-A92D-E3E3D15D4BAF}"/>
              </a:ext>
            </a:extLst>
          </p:cNvPr>
          <p:cNvSpPr txBox="1"/>
          <p:nvPr/>
        </p:nvSpPr>
        <p:spPr>
          <a:xfrm>
            <a:off x="2982610" y="3240946"/>
            <a:ext cx="528836" cy="27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</a:p>
          <a:p>
            <a:pPr algn="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52286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20772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Draw Line Graphs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522863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1D25823-F338-4CE8-9EB1-40D2EE126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13561"/>
              </p:ext>
            </p:extLst>
          </p:nvPr>
        </p:nvGraphicFramePr>
        <p:xfrm>
          <a:off x="755647" y="3385766"/>
          <a:ext cx="2202184" cy="25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92">
                  <a:extLst>
                    <a:ext uri="{9D8B030D-6E8A-4147-A177-3AD203B41FA5}">
                      <a16:colId xmlns:a16="http://schemas.microsoft.com/office/drawing/2014/main" val="786728223"/>
                    </a:ext>
                  </a:extLst>
                </a:gridCol>
                <a:gridCol w="1101092">
                  <a:extLst>
                    <a:ext uri="{9D8B030D-6E8A-4147-A177-3AD203B41FA5}">
                      <a16:colId xmlns:a16="http://schemas.microsoft.com/office/drawing/2014/main" val="450761809"/>
                    </a:ext>
                  </a:extLst>
                </a:gridCol>
              </a:tblGrid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50km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07204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283601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3604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295km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658128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69230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Saturday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410km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745539"/>
                  </a:ext>
                </a:extLst>
              </a:tr>
              <a:tr h="36050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Sunday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480km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3212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6E101101-122D-4D6B-87FE-3B089B029BAE}"/>
              </a:ext>
            </a:extLst>
          </p:cNvPr>
          <p:cNvGrpSpPr/>
          <p:nvPr/>
        </p:nvGrpSpPr>
        <p:grpSpPr>
          <a:xfrm>
            <a:off x="4190122" y="2247259"/>
            <a:ext cx="4189731" cy="987551"/>
            <a:chOff x="4190122" y="2336159"/>
            <a:chExt cx="4189731" cy="9875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B20F23-5D66-428B-96A1-F7E639272019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or multiples of 100?</a:t>
              </a:r>
              <a:endParaRPr lang="en-GB" sz="16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795CFC-3C0D-49B9-AD84-B26907BB9468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rgbClr val="F9B000">
                <a:alpha val="40000"/>
              </a:srgbClr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latin typeface="Twinkl" pitchFamily="50" charset="0"/>
                </a:rPr>
              </a:br>
              <a:r>
                <a:rPr lang="en-US" sz="1600" dirty="0">
                  <a:latin typeface="Twinkl" pitchFamily="50" charset="0"/>
                </a:rPr>
                <a:t>or multiples of 100?</a:t>
              </a:r>
              <a:endParaRPr lang="en-GB" sz="1600" dirty="0">
                <a:latin typeface="Twinkl" pitchFamily="50" charset="0"/>
              </a:endParaRPr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2ED2743-E0C4-43C4-A5EA-9AAE20E91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082489"/>
              </p:ext>
            </p:extLst>
          </p:nvPr>
        </p:nvGraphicFramePr>
        <p:xfrm>
          <a:off x="3499547" y="3385766"/>
          <a:ext cx="2331722" cy="294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525D85B-EAAE-4856-A77D-ECA37AC57BE6}"/>
              </a:ext>
            </a:extLst>
          </p:cNvPr>
          <p:cNvSpPr txBox="1"/>
          <p:nvPr/>
        </p:nvSpPr>
        <p:spPr>
          <a:xfrm>
            <a:off x="4198620" y="1278047"/>
            <a:ext cx="2735580" cy="710552"/>
          </a:xfrm>
          <a:prstGeom prst="rect">
            <a:avLst/>
          </a:prstGeom>
          <a:solidFill>
            <a:srgbClr val="68942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inkl" pitchFamily="50" charset="0"/>
              </a:rPr>
              <a:t>She has started the graph and has labelled the x-axis</a:t>
            </a:r>
            <a:endParaRPr lang="en-GB" sz="16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1F7E1-059F-4D40-906C-F6B673981681}"/>
              </a:ext>
            </a:extLst>
          </p:cNvPr>
          <p:cNvSpPr txBox="1"/>
          <p:nvPr/>
        </p:nvSpPr>
        <p:spPr>
          <a:xfrm>
            <a:off x="5938521" y="3385766"/>
            <a:ext cx="2437130" cy="710552"/>
          </a:xfrm>
          <a:prstGeom prst="rect">
            <a:avLst/>
          </a:prstGeom>
          <a:solidFill>
            <a:schemeClr val="bg1">
              <a:alpha val="40000"/>
            </a:schemeClr>
          </a:solidFill>
          <a:ln w="28575">
            <a:solidFill>
              <a:srgbClr val="689429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latin typeface="Twinkl" pitchFamily="50" charset="0"/>
              </a:rPr>
              <a:t>Multiples of 50 would be best</a:t>
            </a:r>
            <a:r>
              <a:rPr lang="en-US" sz="1600" dirty="0"/>
              <a:t>.</a:t>
            </a:r>
            <a:endParaRPr lang="en-GB" sz="1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51B9B3-8325-4E44-BEAF-0297E4811CB1}"/>
              </a:ext>
            </a:extLst>
          </p:cNvPr>
          <p:cNvGrpSpPr/>
          <p:nvPr/>
        </p:nvGrpSpPr>
        <p:grpSpPr>
          <a:xfrm>
            <a:off x="3510072" y="3385766"/>
            <a:ext cx="2119203" cy="2434009"/>
            <a:chOff x="3510072" y="3385766"/>
            <a:chExt cx="2119203" cy="243400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849243E-12A0-4937-9E0F-37A0EF019A7E}"/>
                </a:ext>
              </a:extLst>
            </p:cNvPr>
            <p:cNvCxnSpPr>
              <a:cxnSpLocks/>
            </p:cNvCxnSpPr>
            <p:nvPr/>
          </p:nvCxnSpPr>
          <p:spPr>
            <a:xfrm>
              <a:off x="3510072" y="5819775"/>
              <a:ext cx="2119203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91EA29-787A-456C-939E-2875EADEDB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0072" y="3385766"/>
              <a:ext cx="0" cy="243400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51B6D0-7470-4466-BC1E-7A19546A2920}"/>
              </a:ext>
            </a:extLst>
          </p:cNvPr>
          <p:cNvGrpSpPr/>
          <p:nvPr/>
        </p:nvGrpSpPr>
        <p:grpSpPr>
          <a:xfrm>
            <a:off x="3400489" y="5830505"/>
            <a:ext cx="2033116" cy="523516"/>
            <a:chOff x="3400489" y="5830505"/>
            <a:chExt cx="2033116" cy="52351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42F63C-86F7-4BE8-B702-E45B293B5414}"/>
                </a:ext>
              </a:extLst>
            </p:cNvPr>
            <p:cNvSpPr txBox="1"/>
            <p:nvPr/>
          </p:nvSpPr>
          <p:spPr>
            <a:xfrm>
              <a:off x="3400489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M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24945E-24E1-4322-AB51-34371962CBA5}"/>
                </a:ext>
              </a:extLst>
            </p:cNvPr>
            <p:cNvSpPr txBox="1"/>
            <p:nvPr/>
          </p:nvSpPr>
          <p:spPr>
            <a:xfrm>
              <a:off x="3705545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995EBD-4876-485A-A6D0-7B2CBD9858E6}"/>
                </a:ext>
              </a:extLst>
            </p:cNvPr>
            <p:cNvSpPr txBox="1"/>
            <p:nvPr/>
          </p:nvSpPr>
          <p:spPr>
            <a:xfrm>
              <a:off x="4006539" y="5830508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W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EAB132-6C43-4643-BDDB-9FEABF6CCB9D}"/>
                </a:ext>
              </a:extLst>
            </p:cNvPr>
            <p:cNvSpPr txBox="1"/>
            <p:nvPr/>
          </p:nvSpPr>
          <p:spPr>
            <a:xfrm>
              <a:off x="4307533" y="5830507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CFB78E-4A31-4976-8A77-4C8FDAAAF180}"/>
                </a:ext>
              </a:extLst>
            </p:cNvPr>
            <p:cNvSpPr txBox="1"/>
            <p:nvPr/>
          </p:nvSpPr>
          <p:spPr>
            <a:xfrm>
              <a:off x="4598987" y="5830506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F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7CC184-F5BB-440D-A3C3-A80E890DD7B5}"/>
                </a:ext>
              </a:extLst>
            </p:cNvPr>
            <p:cNvSpPr txBox="1"/>
            <p:nvPr/>
          </p:nvSpPr>
          <p:spPr>
            <a:xfrm>
              <a:off x="4909521" y="5830505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2ABD62-AA35-4E63-BFDC-02B9DF48B2EB}"/>
                </a:ext>
              </a:extLst>
            </p:cNvPr>
            <p:cNvSpPr txBox="1"/>
            <p:nvPr/>
          </p:nvSpPr>
          <p:spPr>
            <a:xfrm>
              <a:off x="5209825" y="5830505"/>
              <a:ext cx="22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D9B2BA-5AFD-4352-84C2-6B84F427748F}"/>
                </a:ext>
              </a:extLst>
            </p:cNvPr>
            <p:cNvSpPr txBox="1"/>
            <p:nvPr/>
          </p:nvSpPr>
          <p:spPr>
            <a:xfrm>
              <a:off x="4182490" y="6077022"/>
              <a:ext cx="752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Days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1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9CCBDE-3820-43C5-B1AE-05C6EE60E3B2}"/>
              </a:ext>
            </a:extLst>
          </p:cNvPr>
          <p:cNvSpPr/>
          <p:nvPr/>
        </p:nvSpPr>
        <p:spPr>
          <a:xfrm>
            <a:off x="445574" y="702863"/>
            <a:ext cx="20772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Draw Line Graphs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286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22863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EA29C8-6C36-4061-841C-65FCDB2B234D}"/>
              </a:ext>
            </a:extLst>
          </p:cNvPr>
          <p:cNvSpPr txBox="1"/>
          <p:nvPr/>
        </p:nvSpPr>
        <p:spPr>
          <a:xfrm>
            <a:off x="755650" y="1232955"/>
            <a:ext cx="3629063" cy="1049106"/>
          </a:xfrm>
          <a:prstGeom prst="rect">
            <a:avLst/>
          </a:prstGeom>
          <a:solidFill>
            <a:srgbClr val="87BD31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Two children are growing plants. This is how they grew over the first 3 weeks: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81F02B-42D0-486B-910C-FE8FCD8DD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06611"/>
              </p:ext>
            </p:extLst>
          </p:nvPr>
        </p:nvGraphicFramePr>
        <p:xfrm>
          <a:off x="1782516" y="2638069"/>
          <a:ext cx="2292350" cy="341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3686178528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19854133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711825627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1395030001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862848430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226974320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824660775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2076248121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164848562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276826970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586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4516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8804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9444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4238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5221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33943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31001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6587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2672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6397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5956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77109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8925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3659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027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18601F6-B53C-4CF2-892A-622264BC0E57}"/>
              </a:ext>
            </a:extLst>
          </p:cNvPr>
          <p:cNvSpPr txBox="1"/>
          <p:nvPr/>
        </p:nvSpPr>
        <p:spPr>
          <a:xfrm>
            <a:off x="755650" y="2456877"/>
            <a:ext cx="2292350" cy="1202994"/>
          </a:xfrm>
          <a:prstGeom prst="rect">
            <a:avLst/>
          </a:prstGeom>
          <a:solidFill>
            <a:srgbClr val="68942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inkl" pitchFamily="50" charset="0"/>
              </a:rPr>
              <a:t>The data in the table is going to be recorded as a line graph on this piece of paper. </a:t>
            </a:r>
            <a:endParaRPr lang="en-GB" sz="1600" dirty="0" err="1">
              <a:solidFill>
                <a:schemeClr val="bg1"/>
              </a:solidFill>
              <a:latin typeface="Twinkl" pitchFamily="50" charset="0"/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91107A6F-BF99-4942-8DF7-E2F86EBDD3F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364343"/>
          <a:ext cx="3840870" cy="10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174">
                  <a:extLst>
                    <a:ext uri="{9D8B030D-6E8A-4147-A177-3AD203B41FA5}">
                      <a16:colId xmlns:a16="http://schemas.microsoft.com/office/drawing/2014/main" val="786728223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2490575390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2588047466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450761809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787479626"/>
                    </a:ext>
                  </a:extLst>
                </a:gridCol>
              </a:tblGrid>
              <a:tr h="341736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1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2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3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07204"/>
                  </a:ext>
                </a:extLst>
              </a:tr>
              <a:tr h="3417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Suzie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83601"/>
                  </a:ext>
                </a:extLst>
              </a:tr>
              <a:tr h="3417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46cm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36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B75925-8DFF-43DE-AD10-1D8FD9544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2860056"/>
            <a:ext cx="3740382" cy="34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60B55B7-CC47-4013-957C-7FE84D66F7D0}"/>
              </a:ext>
            </a:extLst>
          </p:cNvPr>
          <p:cNvGrpSpPr/>
          <p:nvPr/>
        </p:nvGrpSpPr>
        <p:grpSpPr>
          <a:xfrm>
            <a:off x="6796217" y="4007700"/>
            <a:ext cx="1592133" cy="1941658"/>
            <a:chOff x="6796217" y="4007700"/>
            <a:chExt cx="1616654" cy="194165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DBD35D-51DA-41E5-BDA6-6F085739D235}"/>
                </a:ext>
              </a:extLst>
            </p:cNvPr>
            <p:cNvCxnSpPr/>
            <p:nvPr/>
          </p:nvCxnSpPr>
          <p:spPr>
            <a:xfrm flipH="1">
              <a:off x="6796217" y="4131791"/>
              <a:ext cx="296300" cy="0"/>
            </a:xfrm>
            <a:prstGeom prst="line">
              <a:avLst/>
            </a:prstGeom>
            <a:ln w="28575">
              <a:solidFill>
                <a:srgbClr val="6894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98ACAC-E89B-44DE-A2B0-2DF9D936A680}"/>
                </a:ext>
              </a:extLst>
            </p:cNvPr>
            <p:cNvSpPr txBox="1"/>
            <p:nvPr/>
          </p:nvSpPr>
          <p:spPr>
            <a:xfrm>
              <a:off x="7092517" y="4007700"/>
              <a:ext cx="1320354" cy="1941658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28575">
              <a:solidFill>
                <a:srgbClr val="689429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latin typeface="Twinkl" pitchFamily="50" charset="0"/>
                </a:rPr>
                <a:t>On a line graph, the</a:t>
              </a:r>
            </a:p>
            <a:p>
              <a:r>
                <a:rPr lang="en-US" sz="1600" dirty="0">
                  <a:latin typeface="Twinkl" pitchFamily="50" charset="0"/>
                </a:rPr>
                <a:t> x-axis normally shows the passage of time.</a:t>
              </a:r>
              <a:endParaRPr lang="en-GB" sz="1600" dirty="0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9CCBDE-3820-43C5-B1AE-05C6EE60E3B2}"/>
              </a:ext>
            </a:extLst>
          </p:cNvPr>
          <p:cNvSpPr/>
          <p:nvPr/>
        </p:nvSpPr>
        <p:spPr>
          <a:xfrm>
            <a:off x="445574" y="702863"/>
            <a:ext cx="20772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Draw Line Graphs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286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22863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EA29C8-6C36-4061-841C-65FCDB2B234D}"/>
              </a:ext>
            </a:extLst>
          </p:cNvPr>
          <p:cNvSpPr txBox="1"/>
          <p:nvPr/>
        </p:nvSpPr>
        <p:spPr>
          <a:xfrm>
            <a:off x="755650" y="1232955"/>
            <a:ext cx="3629063" cy="1049106"/>
          </a:xfrm>
          <a:prstGeom prst="rect">
            <a:avLst/>
          </a:prstGeom>
          <a:solidFill>
            <a:srgbClr val="87BD31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Two children are growing plants. This is how they grew over the first 3 weeks: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7CDD20-5B66-42A4-A0D1-08DBF233816A}"/>
              </a:ext>
            </a:extLst>
          </p:cNvPr>
          <p:cNvGrpSpPr/>
          <p:nvPr/>
        </p:nvGrpSpPr>
        <p:grpSpPr>
          <a:xfrm>
            <a:off x="4198619" y="2527072"/>
            <a:ext cx="4189731" cy="1202994"/>
            <a:chOff x="4190122" y="2336159"/>
            <a:chExt cx="4189731" cy="12029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DC443B-F8F0-47B4-908D-D3F6B6B0AAF6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or multiples of 100?</a:t>
              </a:r>
              <a:endParaRPr lang="en-GB" sz="16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33E2EC-AD04-416F-9613-B827BE4049F4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1202994"/>
            </a:xfrm>
            <a:prstGeom prst="rect">
              <a:avLst/>
            </a:prstGeom>
            <a:solidFill>
              <a:srgbClr val="F9B000">
                <a:alpha val="40000"/>
              </a:srgbClr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latin typeface="Twinkl" pitchFamily="50" charset="0"/>
                </a:rPr>
                <a:t>Here are some things different children said about how to draw the graph </a:t>
              </a:r>
              <a:r>
                <a:rPr lang="en-US" sz="1600" dirty="0"/>
                <a:t>using </a:t>
              </a:r>
              <a:r>
                <a:rPr lang="en-GB" sz="1600" dirty="0"/>
                <a:t>cm</a:t>
              </a:r>
              <a:r>
                <a:rPr lang="en-GB" sz="1600" baseline="30000" dirty="0"/>
                <a:t>2 </a:t>
              </a:r>
              <a:r>
                <a:rPr lang="en-US" sz="1600" dirty="0"/>
                <a:t>paper. </a:t>
              </a:r>
              <a:r>
                <a:rPr lang="en-US" sz="1600" dirty="0">
                  <a:latin typeface="Twinkl" pitchFamily="50" charset="0"/>
                </a:rPr>
                <a:t>Which ones do you agree with? If you do not agree, explain why.</a:t>
              </a:r>
              <a:endParaRPr lang="en-GB" sz="1600" dirty="0" err="1">
                <a:latin typeface="Twinkl" pitchFamily="50" charset="0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81F02B-42D0-486B-910C-FE8FCD8DD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75728"/>
              </p:ext>
            </p:extLst>
          </p:nvPr>
        </p:nvGraphicFramePr>
        <p:xfrm>
          <a:off x="1782516" y="2638069"/>
          <a:ext cx="2292350" cy="341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3686178528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19854133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711825627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1395030001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862848430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226974320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824660775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2076248121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164848562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276826970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586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4516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8804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9444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4238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5221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33943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31001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6587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2672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6397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5956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77109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8925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3659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027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18601F6-B53C-4CF2-892A-622264BC0E57}"/>
              </a:ext>
            </a:extLst>
          </p:cNvPr>
          <p:cNvSpPr txBox="1"/>
          <p:nvPr/>
        </p:nvSpPr>
        <p:spPr>
          <a:xfrm>
            <a:off x="755650" y="2456877"/>
            <a:ext cx="2292350" cy="1202994"/>
          </a:xfrm>
          <a:prstGeom prst="rect">
            <a:avLst/>
          </a:prstGeom>
          <a:solidFill>
            <a:srgbClr val="68942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inkl" pitchFamily="50" charset="0"/>
              </a:rPr>
              <a:t>The data in the table is going to be recorded as a line graph on this piece of paper. </a:t>
            </a:r>
            <a:endParaRPr lang="en-GB" sz="1600" dirty="0" err="1">
              <a:solidFill>
                <a:schemeClr val="bg1"/>
              </a:solidFill>
              <a:latin typeface="Twinkl" pitchFamily="50" charset="0"/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91107A6F-BF99-4942-8DF7-E2F86EBDD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44044"/>
              </p:ext>
            </p:extLst>
          </p:nvPr>
        </p:nvGraphicFramePr>
        <p:xfrm>
          <a:off x="4572000" y="1364343"/>
          <a:ext cx="3840870" cy="10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174">
                  <a:extLst>
                    <a:ext uri="{9D8B030D-6E8A-4147-A177-3AD203B41FA5}">
                      <a16:colId xmlns:a16="http://schemas.microsoft.com/office/drawing/2014/main" val="786728223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2490575390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2588047466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450761809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787479626"/>
                    </a:ext>
                  </a:extLst>
                </a:gridCol>
              </a:tblGrid>
              <a:tr h="341736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1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2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3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07204"/>
                  </a:ext>
                </a:extLst>
              </a:tr>
              <a:tr h="3417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Suzie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83601"/>
                  </a:ext>
                </a:extLst>
              </a:tr>
              <a:tr h="3417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46cm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36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FB5E125-76B1-4002-B68F-09EDDCC924B2}"/>
              </a:ext>
            </a:extLst>
          </p:cNvPr>
          <p:cNvGrpSpPr/>
          <p:nvPr/>
        </p:nvGrpSpPr>
        <p:grpSpPr>
          <a:xfrm>
            <a:off x="3155863" y="3972666"/>
            <a:ext cx="3738488" cy="360850"/>
            <a:chOff x="3801075" y="3973222"/>
            <a:chExt cx="3574147" cy="360850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FEDE507-4958-4115-BFD7-C2FEEE1A6926}"/>
                </a:ext>
              </a:extLst>
            </p:cNvPr>
            <p:cNvSpPr/>
            <p:nvPr/>
          </p:nvSpPr>
          <p:spPr>
            <a:xfrm>
              <a:off x="4538111" y="3979140"/>
              <a:ext cx="2837111" cy="349014"/>
            </a:xfrm>
            <a:prstGeom prst="wedgeRoundRectCallout">
              <a:avLst>
                <a:gd name="adj1" fmla="val -55130"/>
                <a:gd name="adj2" fmla="val 37541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x-axis should show the height.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E6C51F-66AE-4DD4-8B18-A7437EFF9CD6}"/>
                </a:ext>
              </a:extLst>
            </p:cNvPr>
            <p:cNvSpPr txBox="1"/>
            <p:nvPr/>
          </p:nvSpPr>
          <p:spPr>
            <a:xfrm>
              <a:off x="3801075" y="3973222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Dan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D65F53-DCFA-4B56-A72F-5DCA56F54A8A}"/>
              </a:ext>
            </a:extLst>
          </p:cNvPr>
          <p:cNvGrpSpPr/>
          <p:nvPr/>
        </p:nvGrpSpPr>
        <p:grpSpPr>
          <a:xfrm>
            <a:off x="3155862" y="5045532"/>
            <a:ext cx="3738488" cy="366208"/>
            <a:chOff x="3155862" y="5045532"/>
            <a:chExt cx="3738488" cy="36620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103AAB1-F54E-4511-8FD2-B1DE0CCC7C32}"/>
                </a:ext>
              </a:extLst>
            </p:cNvPr>
            <p:cNvSpPr/>
            <p:nvPr/>
          </p:nvSpPr>
          <p:spPr>
            <a:xfrm>
              <a:off x="3926788" y="5064167"/>
              <a:ext cx="2967562" cy="347573"/>
            </a:xfrm>
            <a:prstGeom prst="wedgeRoundRectCallout">
              <a:avLst>
                <a:gd name="adj1" fmla="val -54393"/>
                <a:gd name="adj2" fmla="val -374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x-axis should show the time.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D9E426-5242-4739-8883-9B3371782034}"/>
                </a:ext>
              </a:extLst>
            </p:cNvPr>
            <p:cNvSpPr txBox="1"/>
            <p:nvPr/>
          </p:nvSpPr>
          <p:spPr>
            <a:xfrm>
              <a:off x="3155862" y="5045532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Ben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239002-54CB-4886-9BEF-7205FE7EBB01}"/>
              </a:ext>
            </a:extLst>
          </p:cNvPr>
          <p:cNvGrpSpPr/>
          <p:nvPr/>
        </p:nvGrpSpPr>
        <p:grpSpPr>
          <a:xfrm>
            <a:off x="3155862" y="4410503"/>
            <a:ext cx="3738489" cy="568026"/>
            <a:chOff x="3155862" y="4410503"/>
            <a:chExt cx="3738489" cy="568026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EB3D24B3-CCB5-4DB0-ACA8-83AD1E43436D}"/>
                </a:ext>
              </a:extLst>
            </p:cNvPr>
            <p:cNvSpPr/>
            <p:nvPr/>
          </p:nvSpPr>
          <p:spPr>
            <a:xfrm>
              <a:off x="3926789" y="4410503"/>
              <a:ext cx="2967562" cy="568026"/>
            </a:xfrm>
            <a:prstGeom prst="wedgeRoundRectCallout">
              <a:avLst>
                <a:gd name="adj1" fmla="val -54536"/>
                <a:gd name="adj2" fmla="val 11517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y-axis should have increments which are multiples of 5.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7A5FF4-8DC9-4088-87F0-BADE8B91AD0F}"/>
                </a:ext>
              </a:extLst>
            </p:cNvPr>
            <p:cNvSpPr txBox="1"/>
            <p:nvPr/>
          </p:nvSpPr>
          <p:spPr>
            <a:xfrm>
              <a:off x="3155862" y="4509099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Mo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08281C-3842-43C4-AC68-45EBA226A2C9}"/>
              </a:ext>
            </a:extLst>
          </p:cNvPr>
          <p:cNvGrpSpPr/>
          <p:nvPr/>
        </p:nvGrpSpPr>
        <p:grpSpPr>
          <a:xfrm>
            <a:off x="3155862" y="5499224"/>
            <a:ext cx="3738488" cy="537047"/>
            <a:chOff x="3155862" y="5499224"/>
            <a:chExt cx="3738488" cy="53704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3BFE1128-492B-48CA-BE22-2638EBA18DA8}"/>
                </a:ext>
              </a:extLst>
            </p:cNvPr>
            <p:cNvSpPr/>
            <p:nvPr/>
          </p:nvSpPr>
          <p:spPr>
            <a:xfrm>
              <a:off x="3926787" y="5499224"/>
              <a:ext cx="2967563" cy="537047"/>
            </a:xfrm>
            <a:prstGeom prst="wedgeRoundRectCallout">
              <a:avLst>
                <a:gd name="adj1" fmla="val -55792"/>
                <a:gd name="adj2" fmla="val 4556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y-axis should have increments which are multiples of 2.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8EAF29-2AB6-4450-8CE8-7A220F5690E7}"/>
                </a:ext>
              </a:extLst>
            </p:cNvPr>
            <p:cNvSpPr txBox="1"/>
            <p:nvPr/>
          </p:nvSpPr>
          <p:spPr>
            <a:xfrm>
              <a:off x="3155862" y="5581965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Kyle 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11198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">
            <a:extLst>
              <a:ext uri="{FF2B5EF4-FFF2-40B4-BE49-F238E27FC236}">
                <a16:creationId xmlns:a16="http://schemas.microsoft.com/office/drawing/2014/main" id="{6A21B978-DFD3-4DDD-90F8-0F4585559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98945"/>
              </p:ext>
            </p:extLst>
          </p:nvPr>
        </p:nvGraphicFramePr>
        <p:xfrm>
          <a:off x="751839" y="2638069"/>
          <a:ext cx="2292350" cy="341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3686178528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19854133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711825627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1395030001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862848430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226974320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824660775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2076248121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164848562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276826970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586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4516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8804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9444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4238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5221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33943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31001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6587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2672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6397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5956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77109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8925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3659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02709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560B55B7-CC47-4013-957C-7FE84D66F7D0}"/>
              </a:ext>
            </a:extLst>
          </p:cNvPr>
          <p:cNvGrpSpPr/>
          <p:nvPr/>
        </p:nvGrpSpPr>
        <p:grpSpPr>
          <a:xfrm>
            <a:off x="6796217" y="4410503"/>
            <a:ext cx="1592133" cy="587441"/>
            <a:chOff x="6796217" y="4007700"/>
            <a:chExt cx="1616654" cy="5874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DBD35D-51DA-41E5-BDA6-6F085739D235}"/>
                </a:ext>
              </a:extLst>
            </p:cNvPr>
            <p:cNvCxnSpPr/>
            <p:nvPr/>
          </p:nvCxnSpPr>
          <p:spPr>
            <a:xfrm flipH="1">
              <a:off x="6796217" y="4301420"/>
              <a:ext cx="296300" cy="0"/>
            </a:xfrm>
            <a:prstGeom prst="line">
              <a:avLst/>
            </a:prstGeom>
            <a:ln w="28575">
              <a:solidFill>
                <a:srgbClr val="6894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98ACAC-E89B-44DE-A2B0-2DF9D936A680}"/>
                </a:ext>
              </a:extLst>
            </p:cNvPr>
            <p:cNvSpPr txBox="1"/>
            <p:nvPr/>
          </p:nvSpPr>
          <p:spPr>
            <a:xfrm>
              <a:off x="7092517" y="4007700"/>
              <a:ext cx="1320354" cy="58744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28575">
              <a:solidFill>
                <a:srgbClr val="689429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400" dirty="0">
                  <a:sym typeface="Wingdings" panose="05000000000000000000" pitchFamily="2" charset="2"/>
                </a:rPr>
                <a:t></a:t>
              </a:r>
              <a:endParaRPr lang="en-GB" sz="2400" dirty="0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9CCBDE-3820-43C5-B1AE-05C6EE60E3B2}"/>
              </a:ext>
            </a:extLst>
          </p:cNvPr>
          <p:cNvSpPr/>
          <p:nvPr/>
        </p:nvSpPr>
        <p:spPr>
          <a:xfrm>
            <a:off x="445574" y="702863"/>
            <a:ext cx="20772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Draw Line Graphs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286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22863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EA29C8-6C36-4061-841C-65FCDB2B234D}"/>
              </a:ext>
            </a:extLst>
          </p:cNvPr>
          <p:cNvSpPr txBox="1"/>
          <p:nvPr/>
        </p:nvSpPr>
        <p:spPr>
          <a:xfrm>
            <a:off x="755650" y="1232955"/>
            <a:ext cx="3629063" cy="1049106"/>
          </a:xfrm>
          <a:prstGeom prst="rect">
            <a:avLst/>
          </a:prstGeom>
          <a:solidFill>
            <a:srgbClr val="87BD31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Two children are growing plants. This is how they grew over the first 3 weeks: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7CDD20-5B66-42A4-A0D1-08DBF233816A}"/>
              </a:ext>
            </a:extLst>
          </p:cNvPr>
          <p:cNvGrpSpPr/>
          <p:nvPr/>
        </p:nvGrpSpPr>
        <p:grpSpPr>
          <a:xfrm>
            <a:off x="4198619" y="2527072"/>
            <a:ext cx="4189731" cy="1202994"/>
            <a:chOff x="4190122" y="2336159"/>
            <a:chExt cx="4189731" cy="12029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DC443B-F8F0-47B4-908D-D3F6B6B0AAF6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or multiples of 100?</a:t>
              </a:r>
              <a:endParaRPr lang="en-GB" sz="16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33E2EC-AD04-416F-9613-B827BE4049F4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1202994"/>
            </a:xfrm>
            <a:prstGeom prst="rect">
              <a:avLst/>
            </a:prstGeom>
            <a:solidFill>
              <a:srgbClr val="F9B000">
                <a:alpha val="40000"/>
              </a:srgbClr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latin typeface="Twinkl" pitchFamily="50" charset="0"/>
                </a:rPr>
                <a:t>Here are some things different children said about how to draw the graph </a:t>
              </a:r>
              <a:r>
                <a:rPr lang="en-US" sz="1600" dirty="0"/>
                <a:t>using </a:t>
              </a:r>
              <a:r>
                <a:rPr lang="en-GB" sz="1600" dirty="0"/>
                <a:t>cm</a:t>
              </a:r>
              <a:r>
                <a:rPr lang="en-GB" sz="1600" baseline="30000" dirty="0"/>
                <a:t>2 </a:t>
              </a:r>
              <a:r>
                <a:rPr lang="en-US" sz="1600" dirty="0"/>
                <a:t>paper. </a:t>
              </a:r>
              <a:r>
                <a:rPr lang="en-US" sz="1600" dirty="0">
                  <a:latin typeface="Twinkl" pitchFamily="50" charset="0"/>
                </a:rPr>
                <a:t>Which ones do you agree with? If you do not agree, explain why.</a:t>
              </a:r>
              <a:endParaRPr lang="en-GB" sz="1600" dirty="0" err="1">
                <a:latin typeface="Twinkl" pitchFamily="50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18601F6-B53C-4CF2-892A-622264BC0E57}"/>
              </a:ext>
            </a:extLst>
          </p:cNvPr>
          <p:cNvSpPr txBox="1"/>
          <p:nvPr/>
        </p:nvSpPr>
        <p:spPr>
          <a:xfrm>
            <a:off x="755650" y="2456877"/>
            <a:ext cx="2292350" cy="1202994"/>
          </a:xfrm>
          <a:prstGeom prst="rect">
            <a:avLst/>
          </a:prstGeom>
          <a:solidFill>
            <a:srgbClr val="68942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inkl" pitchFamily="50" charset="0"/>
              </a:rPr>
              <a:t>The data in the table is going to be recorded as a line graph on this piece of paper. </a:t>
            </a:r>
            <a:endParaRPr lang="en-GB" sz="1600" dirty="0" err="1">
              <a:solidFill>
                <a:schemeClr val="bg1"/>
              </a:solidFill>
              <a:latin typeface="Twinkl" pitchFamily="50" charset="0"/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91107A6F-BF99-4942-8DF7-E2F86EBDD3F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364343"/>
          <a:ext cx="3840870" cy="10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174">
                  <a:extLst>
                    <a:ext uri="{9D8B030D-6E8A-4147-A177-3AD203B41FA5}">
                      <a16:colId xmlns:a16="http://schemas.microsoft.com/office/drawing/2014/main" val="786728223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2490575390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2588047466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450761809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787479626"/>
                    </a:ext>
                  </a:extLst>
                </a:gridCol>
              </a:tblGrid>
              <a:tr h="341736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1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2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3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07204"/>
                  </a:ext>
                </a:extLst>
              </a:tr>
              <a:tr h="3417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Suzie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83601"/>
                  </a:ext>
                </a:extLst>
              </a:tr>
              <a:tr h="3417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46cm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36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FB5E125-76B1-4002-B68F-09EDDCC924B2}"/>
              </a:ext>
            </a:extLst>
          </p:cNvPr>
          <p:cNvGrpSpPr/>
          <p:nvPr/>
        </p:nvGrpSpPr>
        <p:grpSpPr>
          <a:xfrm>
            <a:off x="3155863" y="3972666"/>
            <a:ext cx="3738488" cy="360850"/>
            <a:chOff x="3801075" y="3973222"/>
            <a:chExt cx="3574147" cy="360850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FEDE507-4958-4115-BFD7-C2FEEE1A6926}"/>
                </a:ext>
              </a:extLst>
            </p:cNvPr>
            <p:cNvSpPr/>
            <p:nvPr/>
          </p:nvSpPr>
          <p:spPr>
            <a:xfrm>
              <a:off x="4538111" y="3979140"/>
              <a:ext cx="2837111" cy="349014"/>
            </a:xfrm>
            <a:prstGeom prst="wedgeRoundRectCallout">
              <a:avLst>
                <a:gd name="adj1" fmla="val -55130"/>
                <a:gd name="adj2" fmla="val 37541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x-axis should show the height.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E6C51F-66AE-4DD4-8B18-A7437EFF9CD6}"/>
                </a:ext>
              </a:extLst>
            </p:cNvPr>
            <p:cNvSpPr txBox="1"/>
            <p:nvPr/>
          </p:nvSpPr>
          <p:spPr>
            <a:xfrm>
              <a:off x="3801075" y="3973222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Dan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D65F53-DCFA-4B56-A72F-5DCA56F54A8A}"/>
              </a:ext>
            </a:extLst>
          </p:cNvPr>
          <p:cNvGrpSpPr/>
          <p:nvPr/>
        </p:nvGrpSpPr>
        <p:grpSpPr>
          <a:xfrm>
            <a:off x="3155862" y="5045532"/>
            <a:ext cx="3738488" cy="366208"/>
            <a:chOff x="3155862" y="5045532"/>
            <a:chExt cx="3738488" cy="36620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103AAB1-F54E-4511-8FD2-B1DE0CCC7C32}"/>
                </a:ext>
              </a:extLst>
            </p:cNvPr>
            <p:cNvSpPr/>
            <p:nvPr/>
          </p:nvSpPr>
          <p:spPr>
            <a:xfrm>
              <a:off x="3926788" y="5064167"/>
              <a:ext cx="2967562" cy="347573"/>
            </a:xfrm>
            <a:prstGeom prst="wedgeRoundRectCallout">
              <a:avLst>
                <a:gd name="adj1" fmla="val -54393"/>
                <a:gd name="adj2" fmla="val -374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x-axis should show the time.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D9E426-5242-4739-8883-9B3371782034}"/>
                </a:ext>
              </a:extLst>
            </p:cNvPr>
            <p:cNvSpPr txBox="1"/>
            <p:nvPr/>
          </p:nvSpPr>
          <p:spPr>
            <a:xfrm>
              <a:off x="3155862" y="5045532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Ben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239002-54CB-4886-9BEF-7205FE7EBB01}"/>
              </a:ext>
            </a:extLst>
          </p:cNvPr>
          <p:cNvGrpSpPr/>
          <p:nvPr/>
        </p:nvGrpSpPr>
        <p:grpSpPr>
          <a:xfrm>
            <a:off x="3155862" y="4410503"/>
            <a:ext cx="3738489" cy="568026"/>
            <a:chOff x="3155862" y="4410503"/>
            <a:chExt cx="3738489" cy="568026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EB3D24B3-CCB5-4DB0-ACA8-83AD1E43436D}"/>
                </a:ext>
              </a:extLst>
            </p:cNvPr>
            <p:cNvSpPr/>
            <p:nvPr/>
          </p:nvSpPr>
          <p:spPr>
            <a:xfrm>
              <a:off x="3926789" y="4410503"/>
              <a:ext cx="2967562" cy="568026"/>
            </a:xfrm>
            <a:prstGeom prst="wedgeRoundRectCallout">
              <a:avLst>
                <a:gd name="adj1" fmla="val -54536"/>
                <a:gd name="adj2" fmla="val 11517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y-axis should have increments which are multiples of 5.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7A5FF4-8DC9-4088-87F0-BADE8B91AD0F}"/>
                </a:ext>
              </a:extLst>
            </p:cNvPr>
            <p:cNvSpPr txBox="1"/>
            <p:nvPr/>
          </p:nvSpPr>
          <p:spPr>
            <a:xfrm>
              <a:off x="3155862" y="4509099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Mo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08281C-3842-43C4-AC68-45EBA226A2C9}"/>
              </a:ext>
            </a:extLst>
          </p:cNvPr>
          <p:cNvGrpSpPr/>
          <p:nvPr/>
        </p:nvGrpSpPr>
        <p:grpSpPr>
          <a:xfrm>
            <a:off x="3155862" y="5499224"/>
            <a:ext cx="3738488" cy="537047"/>
            <a:chOff x="3155862" y="5499224"/>
            <a:chExt cx="3738488" cy="53704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3BFE1128-492B-48CA-BE22-2638EBA18DA8}"/>
                </a:ext>
              </a:extLst>
            </p:cNvPr>
            <p:cNvSpPr/>
            <p:nvPr/>
          </p:nvSpPr>
          <p:spPr>
            <a:xfrm>
              <a:off x="3926787" y="5499224"/>
              <a:ext cx="2967563" cy="537047"/>
            </a:xfrm>
            <a:prstGeom prst="wedgeRoundRectCallout">
              <a:avLst>
                <a:gd name="adj1" fmla="val -55792"/>
                <a:gd name="adj2" fmla="val 4556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y-axis should have increments which are multiples of 2.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8EAF29-2AB6-4450-8CE8-7A220F5690E7}"/>
                </a:ext>
              </a:extLst>
            </p:cNvPr>
            <p:cNvSpPr txBox="1"/>
            <p:nvPr/>
          </p:nvSpPr>
          <p:spPr>
            <a:xfrm>
              <a:off x="3155862" y="5581965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Kyle 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1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">
            <a:extLst>
              <a:ext uri="{FF2B5EF4-FFF2-40B4-BE49-F238E27FC236}">
                <a16:creationId xmlns:a16="http://schemas.microsoft.com/office/drawing/2014/main" id="{C92FD6F4-6EBD-4465-9E36-779995948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98945"/>
              </p:ext>
            </p:extLst>
          </p:nvPr>
        </p:nvGraphicFramePr>
        <p:xfrm>
          <a:off x="751839" y="2638069"/>
          <a:ext cx="2292350" cy="341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3686178528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19854133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711825627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1395030001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862848430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226974320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824660775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2076248121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164848562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276826970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586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4516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8804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9444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4238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5221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33943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31001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6587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2672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6397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5956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77109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8925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3659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02709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560B55B7-CC47-4013-957C-7FE84D66F7D0}"/>
              </a:ext>
            </a:extLst>
          </p:cNvPr>
          <p:cNvGrpSpPr/>
          <p:nvPr/>
        </p:nvGrpSpPr>
        <p:grpSpPr>
          <a:xfrm>
            <a:off x="6796217" y="4932236"/>
            <a:ext cx="1592133" cy="587441"/>
            <a:chOff x="6796217" y="4007700"/>
            <a:chExt cx="1616654" cy="5874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DBD35D-51DA-41E5-BDA6-6F085739D235}"/>
                </a:ext>
              </a:extLst>
            </p:cNvPr>
            <p:cNvCxnSpPr/>
            <p:nvPr/>
          </p:nvCxnSpPr>
          <p:spPr>
            <a:xfrm flipH="1">
              <a:off x="6796217" y="4301420"/>
              <a:ext cx="296300" cy="0"/>
            </a:xfrm>
            <a:prstGeom prst="line">
              <a:avLst/>
            </a:prstGeom>
            <a:ln w="28575">
              <a:solidFill>
                <a:srgbClr val="6894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98ACAC-E89B-44DE-A2B0-2DF9D936A680}"/>
                </a:ext>
              </a:extLst>
            </p:cNvPr>
            <p:cNvSpPr txBox="1"/>
            <p:nvPr/>
          </p:nvSpPr>
          <p:spPr>
            <a:xfrm>
              <a:off x="7092517" y="4007700"/>
              <a:ext cx="1320354" cy="58744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28575">
              <a:solidFill>
                <a:srgbClr val="689429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400" dirty="0">
                  <a:sym typeface="Wingdings" panose="05000000000000000000" pitchFamily="2" charset="2"/>
                </a:rPr>
                <a:t></a:t>
              </a:r>
              <a:endParaRPr lang="en-GB" sz="2400" dirty="0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9CCBDE-3820-43C5-B1AE-05C6EE60E3B2}"/>
              </a:ext>
            </a:extLst>
          </p:cNvPr>
          <p:cNvSpPr/>
          <p:nvPr/>
        </p:nvSpPr>
        <p:spPr>
          <a:xfrm>
            <a:off x="445574" y="702863"/>
            <a:ext cx="20772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Draw Line Graphs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286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22863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EA29C8-6C36-4061-841C-65FCDB2B234D}"/>
              </a:ext>
            </a:extLst>
          </p:cNvPr>
          <p:cNvSpPr txBox="1"/>
          <p:nvPr/>
        </p:nvSpPr>
        <p:spPr>
          <a:xfrm>
            <a:off x="755650" y="1232955"/>
            <a:ext cx="3629063" cy="1049106"/>
          </a:xfrm>
          <a:prstGeom prst="rect">
            <a:avLst/>
          </a:prstGeom>
          <a:solidFill>
            <a:srgbClr val="87BD31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Two children are growing plants. This is how they grew over the first 3 weeks: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7CDD20-5B66-42A4-A0D1-08DBF233816A}"/>
              </a:ext>
            </a:extLst>
          </p:cNvPr>
          <p:cNvGrpSpPr/>
          <p:nvPr/>
        </p:nvGrpSpPr>
        <p:grpSpPr>
          <a:xfrm>
            <a:off x="4198619" y="2527072"/>
            <a:ext cx="4189731" cy="1202994"/>
            <a:chOff x="4190122" y="2336159"/>
            <a:chExt cx="4189731" cy="12029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DC443B-F8F0-47B4-908D-D3F6B6B0AAF6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or multiples of 100?</a:t>
              </a:r>
              <a:endParaRPr lang="en-GB" sz="16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33E2EC-AD04-416F-9613-B827BE4049F4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1202994"/>
            </a:xfrm>
            <a:prstGeom prst="rect">
              <a:avLst/>
            </a:prstGeom>
            <a:solidFill>
              <a:srgbClr val="F9B000">
                <a:alpha val="40000"/>
              </a:srgbClr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latin typeface="Twinkl" pitchFamily="50" charset="0"/>
                </a:rPr>
                <a:t>Here are some things different children said about how to draw the graph </a:t>
              </a:r>
              <a:r>
                <a:rPr lang="en-US" sz="1600" dirty="0"/>
                <a:t>using </a:t>
              </a:r>
              <a:r>
                <a:rPr lang="en-GB" sz="1600" dirty="0"/>
                <a:t>cm</a:t>
              </a:r>
              <a:r>
                <a:rPr lang="en-GB" sz="1600" baseline="30000" dirty="0"/>
                <a:t>2 </a:t>
              </a:r>
              <a:r>
                <a:rPr lang="en-US" sz="1600" dirty="0"/>
                <a:t>paper. </a:t>
              </a:r>
              <a:r>
                <a:rPr lang="en-US" sz="1600" dirty="0">
                  <a:latin typeface="Twinkl" pitchFamily="50" charset="0"/>
                </a:rPr>
                <a:t>Which ones do you agree with? If you do not agree, explain why.</a:t>
              </a:r>
              <a:endParaRPr lang="en-GB" sz="1600" dirty="0" err="1">
                <a:latin typeface="Twinkl" pitchFamily="50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18601F6-B53C-4CF2-892A-622264BC0E57}"/>
              </a:ext>
            </a:extLst>
          </p:cNvPr>
          <p:cNvSpPr txBox="1"/>
          <p:nvPr/>
        </p:nvSpPr>
        <p:spPr>
          <a:xfrm>
            <a:off x="755650" y="2456877"/>
            <a:ext cx="2292350" cy="1202994"/>
          </a:xfrm>
          <a:prstGeom prst="rect">
            <a:avLst/>
          </a:prstGeom>
          <a:solidFill>
            <a:srgbClr val="68942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inkl" pitchFamily="50" charset="0"/>
              </a:rPr>
              <a:t>The data in the table is going to be recorded as a line graph on this piece of paper. </a:t>
            </a:r>
            <a:endParaRPr lang="en-GB" sz="1600" dirty="0" err="1">
              <a:solidFill>
                <a:schemeClr val="bg1"/>
              </a:solidFill>
              <a:latin typeface="Twinkl" pitchFamily="50" charset="0"/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91107A6F-BF99-4942-8DF7-E2F86EBDD3F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364343"/>
          <a:ext cx="3840870" cy="10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174">
                  <a:extLst>
                    <a:ext uri="{9D8B030D-6E8A-4147-A177-3AD203B41FA5}">
                      <a16:colId xmlns:a16="http://schemas.microsoft.com/office/drawing/2014/main" val="786728223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2490575390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2588047466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450761809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787479626"/>
                    </a:ext>
                  </a:extLst>
                </a:gridCol>
              </a:tblGrid>
              <a:tr h="341736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1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2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3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07204"/>
                  </a:ext>
                </a:extLst>
              </a:tr>
              <a:tr h="3417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Suzie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83601"/>
                  </a:ext>
                </a:extLst>
              </a:tr>
              <a:tr h="3417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46cm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36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FB5E125-76B1-4002-B68F-09EDDCC924B2}"/>
              </a:ext>
            </a:extLst>
          </p:cNvPr>
          <p:cNvGrpSpPr/>
          <p:nvPr/>
        </p:nvGrpSpPr>
        <p:grpSpPr>
          <a:xfrm>
            <a:off x="3155863" y="3972666"/>
            <a:ext cx="3738488" cy="360850"/>
            <a:chOff x="3801075" y="3973222"/>
            <a:chExt cx="3574147" cy="360850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FEDE507-4958-4115-BFD7-C2FEEE1A6926}"/>
                </a:ext>
              </a:extLst>
            </p:cNvPr>
            <p:cNvSpPr/>
            <p:nvPr/>
          </p:nvSpPr>
          <p:spPr>
            <a:xfrm>
              <a:off x="4538111" y="3979140"/>
              <a:ext cx="2837111" cy="349014"/>
            </a:xfrm>
            <a:prstGeom prst="wedgeRoundRectCallout">
              <a:avLst>
                <a:gd name="adj1" fmla="val -55130"/>
                <a:gd name="adj2" fmla="val 37541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x-axis should show the height.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E6C51F-66AE-4DD4-8B18-A7437EFF9CD6}"/>
                </a:ext>
              </a:extLst>
            </p:cNvPr>
            <p:cNvSpPr txBox="1"/>
            <p:nvPr/>
          </p:nvSpPr>
          <p:spPr>
            <a:xfrm>
              <a:off x="3801075" y="3973222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Dan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D65F53-DCFA-4B56-A72F-5DCA56F54A8A}"/>
              </a:ext>
            </a:extLst>
          </p:cNvPr>
          <p:cNvGrpSpPr/>
          <p:nvPr/>
        </p:nvGrpSpPr>
        <p:grpSpPr>
          <a:xfrm>
            <a:off x="3155862" y="5045532"/>
            <a:ext cx="3738488" cy="366208"/>
            <a:chOff x="3155862" y="5045532"/>
            <a:chExt cx="3738488" cy="36620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103AAB1-F54E-4511-8FD2-B1DE0CCC7C32}"/>
                </a:ext>
              </a:extLst>
            </p:cNvPr>
            <p:cNvSpPr/>
            <p:nvPr/>
          </p:nvSpPr>
          <p:spPr>
            <a:xfrm>
              <a:off x="3926788" y="5064167"/>
              <a:ext cx="2967562" cy="347573"/>
            </a:xfrm>
            <a:prstGeom prst="wedgeRoundRectCallout">
              <a:avLst>
                <a:gd name="adj1" fmla="val -54393"/>
                <a:gd name="adj2" fmla="val -374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x-axis should show the time.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D9E426-5242-4739-8883-9B3371782034}"/>
                </a:ext>
              </a:extLst>
            </p:cNvPr>
            <p:cNvSpPr txBox="1"/>
            <p:nvPr/>
          </p:nvSpPr>
          <p:spPr>
            <a:xfrm>
              <a:off x="3155862" y="5045532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Ben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239002-54CB-4886-9BEF-7205FE7EBB01}"/>
              </a:ext>
            </a:extLst>
          </p:cNvPr>
          <p:cNvGrpSpPr/>
          <p:nvPr/>
        </p:nvGrpSpPr>
        <p:grpSpPr>
          <a:xfrm>
            <a:off x="3155862" y="4410503"/>
            <a:ext cx="3738489" cy="568026"/>
            <a:chOff x="3155862" y="4410503"/>
            <a:chExt cx="3738489" cy="568026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EB3D24B3-CCB5-4DB0-ACA8-83AD1E43436D}"/>
                </a:ext>
              </a:extLst>
            </p:cNvPr>
            <p:cNvSpPr/>
            <p:nvPr/>
          </p:nvSpPr>
          <p:spPr>
            <a:xfrm>
              <a:off x="3926789" y="4410503"/>
              <a:ext cx="2967562" cy="568026"/>
            </a:xfrm>
            <a:prstGeom prst="wedgeRoundRectCallout">
              <a:avLst>
                <a:gd name="adj1" fmla="val -54536"/>
                <a:gd name="adj2" fmla="val 11517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y-axis should have increments which are multiples of 5.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7A5FF4-8DC9-4088-87F0-BADE8B91AD0F}"/>
                </a:ext>
              </a:extLst>
            </p:cNvPr>
            <p:cNvSpPr txBox="1"/>
            <p:nvPr/>
          </p:nvSpPr>
          <p:spPr>
            <a:xfrm>
              <a:off x="3155862" y="4509099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Mo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08281C-3842-43C4-AC68-45EBA226A2C9}"/>
              </a:ext>
            </a:extLst>
          </p:cNvPr>
          <p:cNvGrpSpPr/>
          <p:nvPr/>
        </p:nvGrpSpPr>
        <p:grpSpPr>
          <a:xfrm>
            <a:off x="3155862" y="5499224"/>
            <a:ext cx="3738488" cy="537047"/>
            <a:chOff x="3155862" y="5499224"/>
            <a:chExt cx="3738488" cy="53704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3BFE1128-492B-48CA-BE22-2638EBA18DA8}"/>
                </a:ext>
              </a:extLst>
            </p:cNvPr>
            <p:cNvSpPr/>
            <p:nvPr/>
          </p:nvSpPr>
          <p:spPr>
            <a:xfrm>
              <a:off x="3926787" y="5499224"/>
              <a:ext cx="2967563" cy="537047"/>
            </a:xfrm>
            <a:prstGeom prst="wedgeRoundRectCallout">
              <a:avLst>
                <a:gd name="adj1" fmla="val -55792"/>
                <a:gd name="adj2" fmla="val 4556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y-axis should have increments which are multiples of 2.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8EAF29-2AB6-4450-8CE8-7A220F5690E7}"/>
                </a:ext>
              </a:extLst>
            </p:cNvPr>
            <p:cNvSpPr txBox="1"/>
            <p:nvPr/>
          </p:nvSpPr>
          <p:spPr>
            <a:xfrm>
              <a:off x="3155862" y="5581965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Kyle 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2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60B55B7-CC47-4013-957C-7FE84D66F7D0}"/>
              </a:ext>
            </a:extLst>
          </p:cNvPr>
          <p:cNvGrpSpPr/>
          <p:nvPr/>
        </p:nvGrpSpPr>
        <p:grpSpPr>
          <a:xfrm>
            <a:off x="6796217" y="3859259"/>
            <a:ext cx="1592133" cy="2372545"/>
            <a:chOff x="6796217" y="2427546"/>
            <a:chExt cx="1616654" cy="237254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DBD35D-51DA-41E5-BDA6-6F085739D235}"/>
                </a:ext>
              </a:extLst>
            </p:cNvPr>
            <p:cNvCxnSpPr/>
            <p:nvPr/>
          </p:nvCxnSpPr>
          <p:spPr>
            <a:xfrm flipH="1">
              <a:off x="6796217" y="4301420"/>
              <a:ext cx="296300" cy="0"/>
            </a:xfrm>
            <a:prstGeom prst="line">
              <a:avLst/>
            </a:prstGeom>
            <a:ln w="28575">
              <a:solidFill>
                <a:srgbClr val="6894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98ACAC-E89B-44DE-A2B0-2DF9D936A680}"/>
                </a:ext>
              </a:extLst>
            </p:cNvPr>
            <p:cNvSpPr txBox="1"/>
            <p:nvPr/>
          </p:nvSpPr>
          <p:spPr>
            <a:xfrm>
              <a:off x="7092517" y="2427546"/>
              <a:ext cx="1320354" cy="237254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28575">
              <a:solidFill>
                <a:srgbClr val="689429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400" dirty="0">
                  <a:latin typeface="Twinkl" pitchFamily="50" charset="0"/>
                </a:rPr>
                <a:t>If the y-axis was divided into multiples of 2, the paper would not be big enough for the greatest height (46cm).</a:t>
              </a:r>
              <a:endParaRPr lang="en-GB" sz="1400" dirty="0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9CCBDE-3820-43C5-B1AE-05C6EE60E3B2}"/>
              </a:ext>
            </a:extLst>
          </p:cNvPr>
          <p:cNvSpPr/>
          <p:nvPr/>
        </p:nvSpPr>
        <p:spPr>
          <a:xfrm>
            <a:off x="445574" y="702863"/>
            <a:ext cx="20772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Draw Line Graphs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2286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22863" y="701739"/>
            <a:ext cx="0" cy="356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EA29C8-6C36-4061-841C-65FCDB2B234D}"/>
              </a:ext>
            </a:extLst>
          </p:cNvPr>
          <p:cNvSpPr txBox="1"/>
          <p:nvPr/>
        </p:nvSpPr>
        <p:spPr>
          <a:xfrm>
            <a:off x="755650" y="1232955"/>
            <a:ext cx="3629063" cy="1049106"/>
          </a:xfrm>
          <a:prstGeom prst="rect">
            <a:avLst/>
          </a:prstGeom>
          <a:solidFill>
            <a:srgbClr val="87BD31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winkl" pitchFamily="50" charset="0"/>
              </a:rPr>
              <a:t>Two children are growing plants. This is how they grew over the first 3 weeks:</a:t>
            </a:r>
            <a:endParaRPr lang="en-GB" dirty="0">
              <a:solidFill>
                <a:schemeClr val="bg1"/>
              </a:solidFill>
              <a:latin typeface="Twinkl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7CDD20-5B66-42A4-A0D1-08DBF233816A}"/>
              </a:ext>
            </a:extLst>
          </p:cNvPr>
          <p:cNvGrpSpPr/>
          <p:nvPr/>
        </p:nvGrpSpPr>
        <p:grpSpPr>
          <a:xfrm>
            <a:off x="4198619" y="2527072"/>
            <a:ext cx="4189731" cy="1202994"/>
            <a:chOff x="4190122" y="2336159"/>
            <a:chExt cx="4189731" cy="12029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DC443B-F8F0-47B4-908D-D3F6B6B0AAF6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98755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What intervals should Yasmin use on the 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y-axis – multiples of 10, multiples of 50 </a:t>
              </a:r>
              <a:b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Twinkl" pitchFamily="50" charset="0"/>
                </a:rPr>
                <a:t>or multiples of 100?</a:t>
              </a:r>
              <a:endParaRPr lang="en-GB" sz="16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33E2EC-AD04-416F-9613-B827BE4049F4}"/>
                </a:ext>
              </a:extLst>
            </p:cNvPr>
            <p:cNvSpPr txBox="1"/>
            <p:nvPr/>
          </p:nvSpPr>
          <p:spPr>
            <a:xfrm>
              <a:off x="4190122" y="2336159"/>
              <a:ext cx="4189731" cy="1202994"/>
            </a:xfrm>
            <a:prstGeom prst="rect">
              <a:avLst/>
            </a:prstGeom>
            <a:solidFill>
              <a:srgbClr val="F9B000">
                <a:alpha val="40000"/>
              </a:srgbClr>
            </a:solidFill>
            <a:ln w="28575">
              <a:noFill/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sz="1600" dirty="0">
                  <a:latin typeface="Twinkl" pitchFamily="50" charset="0"/>
                </a:rPr>
                <a:t>Here are some things different children said about how to draw the graph </a:t>
              </a:r>
              <a:r>
                <a:rPr lang="en-US" sz="1600" dirty="0"/>
                <a:t>using </a:t>
              </a:r>
              <a:r>
                <a:rPr lang="en-GB" sz="1600" dirty="0"/>
                <a:t>cm</a:t>
              </a:r>
              <a:r>
                <a:rPr lang="en-GB" sz="1600" baseline="30000" dirty="0"/>
                <a:t>2 </a:t>
              </a:r>
              <a:r>
                <a:rPr lang="en-US" sz="1600" dirty="0"/>
                <a:t>paper. </a:t>
              </a:r>
              <a:r>
                <a:rPr lang="en-US" sz="1600" dirty="0">
                  <a:latin typeface="Twinkl" pitchFamily="50" charset="0"/>
                </a:rPr>
                <a:t>Which ones do you agree with? If you do not agree, explain why.</a:t>
              </a:r>
              <a:endParaRPr lang="en-GB" sz="1600" dirty="0" err="1">
                <a:latin typeface="Twinkl" pitchFamily="50" charset="0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81F02B-42D0-486B-910C-FE8FCD8DD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77622"/>
              </p:ext>
            </p:extLst>
          </p:nvPr>
        </p:nvGraphicFramePr>
        <p:xfrm>
          <a:off x="751839" y="2638069"/>
          <a:ext cx="2292350" cy="341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3686178528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19854133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711825627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1395030001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862848430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226974320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824660775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2076248121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164848562"/>
                    </a:ext>
                  </a:extLst>
                </a:gridCol>
                <a:gridCol w="229235">
                  <a:extLst>
                    <a:ext uri="{9D8B030D-6E8A-4147-A177-3AD203B41FA5}">
                      <a16:colId xmlns:a16="http://schemas.microsoft.com/office/drawing/2014/main" val="3276826970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586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4516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58804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94441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4238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5221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33943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31001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6587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2672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63976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5956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77109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89258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3659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027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18601F6-B53C-4CF2-892A-622264BC0E57}"/>
              </a:ext>
            </a:extLst>
          </p:cNvPr>
          <p:cNvSpPr txBox="1"/>
          <p:nvPr/>
        </p:nvSpPr>
        <p:spPr>
          <a:xfrm>
            <a:off x="755650" y="2456877"/>
            <a:ext cx="2292350" cy="1202994"/>
          </a:xfrm>
          <a:prstGeom prst="rect">
            <a:avLst/>
          </a:prstGeom>
          <a:solidFill>
            <a:srgbClr val="68942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winkl" pitchFamily="50" charset="0"/>
              </a:rPr>
              <a:t>The data in the table is going to be recorded as a line graph on this piece of paper. </a:t>
            </a:r>
            <a:endParaRPr lang="en-GB" sz="1600" dirty="0" err="1">
              <a:solidFill>
                <a:schemeClr val="bg1"/>
              </a:solidFill>
              <a:latin typeface="Twinkl" pitchFamily="50" charset="0"/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91107A6F-BF99-4942-8DF7-E2F86EBDD3F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364343"/>
          <a:ext cx="3840870" cy="10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174">
                  <a:extLst>
                    <a:ext uri="{9D8B030D-6E8A-4147-A177-3AD203B41FA5}">
                      <a16:colId xmlns:a16="http://schemas.microsoft.com/office/drawing/2014/main" val="786728223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2490575390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2588047466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450761809"/>
                    </a:ext>
                  </a:extLst>
                </a:gridCol>
                <a:gridCol w="768174">
                  <a:extLst>
                    <a:ext uri="{9D8B030D-6E8A-4147-A177-3AD203B41FA5}">
                      <a16:colId xmlns:a16="http://schemas.microsoft.com/office/drawing/2014/main" val="787479626"/>
                    </a:ext>
                  </a:extLst>
                </a:gridCol>
              </a:tblGrid>
              <a:tr h="341736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1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2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Week 3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07204"/>
                  </a:ext>
                </a:extLst>
              </a:tr>
              <a:tr h="3417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Suzie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83601"/>
                  </a:ext>
                </a:extLst>
              </a:tr>
              <a:tr h="34173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32cm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46cm</a:t>
                      </a:r>
                    </a:p>
                  </a:txBody>
                  <a:tcPr>
                    <a:lnL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036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FB5E125-76B1-4002-B68F-09EDDCC924B2}"/>
              </a:ext>
            </a:extLst>
          </p:cNvPr>
          <p:cNvGrpSpPr/>
          <p:nvPr/>
        </p:nvGrpSpPr>
        <p:grpSpPr>
          <a:xfrm>
            <a:off x="3155863" y="3972666"/>
            <a:ext cx="3738488" cy="360850"/>
            <a:chOff x="3801075" y="3973222"/>
            <a:chExt cx="3574147" cy="360850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FEDE507-4958-4115-BFD7-C2FEEE1A6926}"/>
                </a:ext>
              </a:extLst>
            </p:cNvPr>
            <p:cNvSpPr/>
            <p:nvPr/>
          </p:nvSpPr>
          <p:spPr>
            <a:xfrm>
              <a:off x="4538111" y="3979140"/>
              <a:ext cx="2837111" cy="349014"/>
            </a:xfrm>
            <a:prstGeom prst="wedgeRoundRectCallout">
              <a:avLst>
                <a:gd name="adj1" fmla="val -55130"/>
                <a:gd name="adj2" fmla="val 37541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x-axis should show the height.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E6C51F-66AE-4DD4-8B18-A7437EFF9CD6}"/>
                </a:ext>
              </a:extLst>
            </p:cNvPr>
            <p:cNvSpPr txBox="1"/>
            <p:nvPr/>
          </p:nvSpPr>
          <p:spPr>
            <a:xfrm>
              <a:off x="3801075" y="3973222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Dan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D65F53-DCFA-4B56-A72F-5DCA56F54A8A}"/>
              </a:ext>
            </a:extLst>
          </p:cNvPr>
          <p:cNvGrpSpPr/>
          <p:nvPr/>
        </p:nvGrpSpPr>
        <p:grpSpPr>
          <a:xfrm>
            <a:off x="3155862" y="5045532"/>
            <a:ext cx="3738488" cy="366208"/>
            <a:chOff x="3155862" y="5045532"/>
            <a:chExt cx="3738488" cy="36620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3103AAB1-F54E-4511-8FD2-B1DE0CCC7C32}"/>
                </a:ext>
              </a:extLst>
            </p:cNvPr>
            <p:cNvSpPr/>
            <p:nvPr/>
          </p:nvSpPr>
          <p:spPr>
            <a:xfrm>
              <a:off x="3926788" y="5064167"/>
              <a:ext cx="2967562" cy="347573"/>
            </a:xfrm>
            <a:prstGeom prst="wedgeRoundRectCallout">
              <a:avLst>
                <a:gd name="adj1" fmla="val -54393"/>
                <a:gd name="adj2" fmla="val -374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x-axis should show the time.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D9E426-5242-4739-8883-9B3371782034}"/>
                </a:ext>
              </a:extLst>
            </p:cNvPr>
            <p:cNvSpPr txBox="1"/>
            <p:nvPr/>
          </p:nvSpPr>
          <p:spPr>
            <a:xfrm>
              <a:off x="3155862" y="5045532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Ben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239002-54CB-4886-9BEF-7205FE7EBB01}"/>
              </a:ext>
            </a:extLst>
          </p:cNvPr>
          <p:cNvGrpSpPr/>
          <p:nvPr/>
        </p:nvGrpSpPr>
        <p:grpSpPr>
          <a:xfrm>
            <a:off x="3155862" y="4410503"/>
            <a:ext cx="3738489" cy="568026"/>
            <a:chOff x="3155862" y="4410503"/>
            <a:chExt cx="3738489" cy="568026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EB3D24B3-CCB5-4DB0-ACA8-83AD1E43436D}"/>
                </a:ext>
              </a:extLst>
            </p:cNvPr>
            <p:cNvSpPr/>
            <p:nvPr/>
          </p:nvSpPr>
          <p:spPr>
            <a:xfrm>
              <a:off x="3926789" y="4410503"/>
              <a:ext cx="2967562" cy="568026"/>
            </a:xfrm>
            <a:prstGeom prst="wedgeRoundRectCallout">
              <a:avLst>
                <a:gd name="adj1" fmla="val -54536"/>
                <a:gd name="adj2" fmla="val 11517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y-axis should have increments which are multiples of 5.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7A5FF4-8DC9-4088-87F0-BADE8B91AD0F}"/>
                </a:ext>
              </a:extLst>
            </p:cNvPr>
            <p:cNvSpPr txBox="1"/>
            <p:nvPr/>
          </p:nvSpPr>
          <p:spPr>
            <a:xfrm>
              <a:off x="3155862" y="4509099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Mo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08281C-3842-43C4-AC68-45EBA226A2C9}"/>
              </a:ext>
            </a:extLst>
          </p:cNvPr>
          <p:cNvGrpSpPr/>
          <p:nvPr/>
        </p:nvGrpSpPr>
        <p:grpSpPr>
          <a:xfrm>
            <a:off x="3155862" y="5499224"/>
            <a:ext cx="3738488" cy="537047"/>
            <a:chOff x="3155862" y="5499224"/>
            <a:chExt cx="3738488" cy="53704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3BFE1128-492B-48CA-BE22-2638EBA18DA8}"/>
                </a:ext>
              </a:extLst>
            </p:cNvPr>
            <p:cNvSpPr/>
            <p:nvPr/>
          </p:nvSpPr>
          <p:spPr>
            <a:xfrm>
              <a:off x="3926787" y="5499224"/>
              <a:ext cx="2967563" cy="537047"/>
            </a:xfrm>
            <a:prstGeom prst="wedgeRoundRectCallout">
              <a:avLst>
                <a:gd name="adj1" fmla="val -55792"/>
                <a:gd name="adj2" fmla="val 4556"/>
                <a:gd name="adj3" fmla="val 16667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winkl" pitchFamily="50" charset="0"/>
                </a:rPr>
                <a:t>The y-axis should have increments which are multiples of 2.</a:t>
              </a:r>
              <a:endParaRPr lang="en-GB" sz="1400" dirty="0">
                <a:solidFill>
                  <a:schemeClr val="tx1"/>
                </a:solidFill>
                <a:latin typeface="Twinkl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8EAF29-2AB6-4450-8CE8-7A220F5690E7}"/>
                </a:ext>
              </a:extLst>
            </p:cNvPr>
            <p:cNvSpPr txBox="1"/>
            <p:nvPr/>
          </p:nvSpPr>
          <p:spPr>
            <a:xfrm>
              <a:off x="3155862" y="5581965"/>
              <a:ext cx="547581" cy="360850"/>
            </a:xfrm>
            <a:prstGeom prst="rect">
              <a:avLst/>
            </a:prstGeom>
            <a:solidFill>
              <a:srgbClr val="689429"/>
            </a:solidFill>
            <a:ln w="28575">
              <a:noFill/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winkl" pitchFamily="50" charset="0"/>
                </a:rPr>
                <a:t>Kyle </a:t>
              </a:r>
              <a:endParaRPr lang="en-GB" sz="1400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ptx" id="{3BD20C4A-250B-4648-9FC8-9A06643C064F}" vid="{8A1EB70A-12F0-4EA0-89BA-7AF8BF1D2E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509</TotalTime>
  <Words>1282</Words>
  <Application>Microsoft Macintosh PowerPoint</Application>
  <PresentationFormat>On-screen Show (4:3)</PresentationFormat>
  <Paragraphs>307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Wingdings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Hall</dc:creator>
  <cp:lastModifiedBy>Microsoft Office User</cp:lastModifiedBy>
  <cp:revision>27</cp:revision>
  <dcterms:created xsi:type="dcterms:W3CDTF">2020-05-20T15:28:34Z</dcterms:created>
  <dcterms:modified xsi:type="dcterms:W3CDTF">2020-06-11T18:59:15Z</dcterms:modified>
</cp:coreProperties>
</file>