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5" r:id="rId2"/>
    <p:sldId id="258" r:id="rId3"/>
    <p:sldId id="263" r:id="rId4"/>
    <p:sldId id="264" r:id="rId5"/>
    <p:sldId id="294" r:id="rId6"/>
    <p:sldId id="289" r:id="rId7"/>
    <p:sldId id="295" r:id="rId8"/>
    <p:sldId id="290" r:id="rId9"/>
    <p:sldId id="328" r:id="rId10"/>
    <p:sldId id="351" r:id="rId11"/>
    <p:sldId id="356" r:id="rId12"/>
    <p:sldId id="311" r:id="rId13"/>
    <p:sldId id="291" r:id="rId14"/>
    <p:sldId id="342" r:id="rId15"/>
    <p:sldId id="292" r:id="rId16"/>
    <p:sldId id="364" r:id="rId17"/>
    <p:sldId id="365" r:id="rId18"/>
    <p:sldId id="293" r:id="rId19"/>
    <p:sldId id="366" r:id="rId20"/>
    <p:sldId id="367" r:id="rId21"/>
    <p:sldId id="267" r:id="rId22"/>
  </p:sldIdLst>
  <p:sldSz cx="9144000" cy="6858000" type="screen4x3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Tuffy-TTF" panose="020B0603060100000000" pitchFamily="34" charset="0"/>
      <p:regular r:id="rId29"/>
      <p:bold r:id="rId30"/>
      <p:italic r:id="rId31"/>
      <p:boldItalic r:id="rId32"/>
    </p:embeddedFont>
    <p:embeddedFont>
      <p:font typeface="Twinkl" pitchFamily="2" charset="77"/>
      <p:regular r:id="rId33"/>
      <p:bold r:id="rId34"/>
    </p:embeddedFont>
    <p:embeddedFont>
      <p:font typeface="Twinkl SemiBold" pitchFamily="2" charset="77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115"/>
    <a:srgbClr val="E8506C"/>
    <a:srgbClr val="F6BC93"/>
    <a:srgbClr val="2DB6BE"/>
    <a:srgbClr val="00A7E6"/>
    <a:srgbClr val="87BD31"/>
    <a:srgbClr val="7767AE"/>
    <a:srgbClr val="A87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728" y="184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005BE2C0-1DE1-4B99-8220-252FC3825E7D}" type="datetimeFigureOut">
              <a:rPr lang="en-GB"/>
              <a:pPr>
                <a:defRPr/>
              </a:pPr>
              <a:t>17/11/2020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DB173B7-0D03-43FA-A8FD-9523855637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23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7105684-502E-438A-9F14-778C9C44432A}" type="datetimeFigureOut">
              <a:rPr lang="en-GB"/>
              <a:pPr>
                <a:defRPr/>
              </a:pPr>
              <a:t>17/11/2020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24E0851-7C15-4DDD-BBFA-4821344A09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20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twinkl-life" TargetMode="Externa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twinkl-life" TargetMode="Externa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bg>
      <p:bgPr>
        <a:solidFill>
          <a:srgbClr val="31B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2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1DEEA4D-6228-0748-9523-A00D1EC0FB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CF5D8707-5E63-EF45-9DCF-BAF3598866BE}"/>
              </a:ext>
            </a:extLst>
          </p:cNvPr>
          <p:cNvSpPr/>
          <p:nvPr userDrawn="1"/>
        </p:nvSpPr>
        <p:spPr>
          <a:xfrm>
            <a:off x="3995936" y="5517232"/>
            <a:ext cx="1152128" cy="67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rge, bird&#10;&#10;Description automatically generated">
            <a:extLst>
              <a:ext uri="{FF2B5EF4-FFF2-40B4-BE49-F238E27FC236}">
                <a16:creationId xmlns:a16="http://schemas.microsoft.com/office/drawing/2014/main" id="{C12CB46D-4761-5A49-8526-A373A8F54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rge, bird&#10;&#10;Description automatically generated">
            <a:extLst>
              <a:ext uri="{FF2B5EF4-FFF2-40B4-BE49-F238E27FC236}">
                <a16:creationId xmlns:a16="http://schemas.microsoft.com/office/drawing/2014/main" id="{E15AD764-1E0F-F14B-A79F-42B075B5E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arge, bird&#10;&#10;Description automatically generated">
            <a:extLst>
              <a:ext uri="{FF2B5EF4-FFF2-40B4-BE49-F238E27FC236}">
                <a16:creationId xmlns:a16="http://schemas.microsoft.com/office/drawing/2014/main" id="{FD64FF46-525C-B84A-93CE-598FE3485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71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id="{18825D91-4B5F-C247-82E6-E3AAA1350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BD35664F-A1C1-8B4F-9E5B-72D20F36952E}"/>
              </a:ext>
            </a:extLst>
          </p:cNvPr>
          <p:cNvSpPr/>
          <p:nvPr userDrawn="1"/>
        </p:nvSpPr>
        <p:spPr>
          <a:xfrm>
            <a:off x="3995936" y="3068960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rge, bird&#10;&#10;Description automatically generated">
            <a:extLst>
              <a:ext uri="{FF2B5EF4-FFF2-40B4-BE49-F238E27FC236}">
                <a16:creationId xmlns:a16="http://schemas.microsoft.com/office/drawing/2014/main" id="{8DE2BAF8-1F62-494E-9866-844CAF186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56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12988" y="6464300"/>
            <a:ext cx="45180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PSHE and Citizenship </a:t>
            </a:r>
            <a:r>
              <a:rPr lang="en-GB" altLang="en-US" sz="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| KS1 | Living in the Wider World | Aiming High | Star Qualities | Lesson 1</a:t>
            </a: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1050925"/>
            <a:ext cx="16129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Placeholder 16"/>
          <p:cNvSpPr>
            <a:spLocks/>
          </p:cNvSpPr>
          <p:nvPr/>
        </p:nvSpPr>
        <p:spPr bwMode="auto">
          <a:xfrm>
            <a:off x="971550" y="3200400"/>
            <a:ext cx="7200900" cy="542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Tuffy-TTF" panose="020B0603060100000000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Living in the Wider World | Aiming High</a:t>
            </a:r>
          </a:p>
        </p:txBody>
      </p:sp>
      <p:sp>
        <p:nvSpPr>
          <p:cNvPr id="10247" name="Title 17"/>
          <p:cNvSpPr>
            <a:spLocks/>
          </p:cNvSpPr>
          <p:nvPr/>
        </p:nvSpPr>
        <p:spPr bwMode="auto">
          <a:xfrm>
            <a:off x="755650" y="2359025"/>
            <a:ext cx="7632700" cy="6556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PSHE and Citizenship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2917825"/>
            <a:ext cx="3705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471613"/>
            <a:ext cx="76327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It is really good to think about our own star qualities.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It is also important to think about the star qualities of our friends. It can help us appreciate each other.  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By telling our friends what we think their star qualities are, we can help them to feel happy.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900" dirty="0">
                <a:latin typeface="+mn-lt"/>
              </a:rPr>
              <a:t>Shining Stars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917825"/>
            <a:ext cx="2376487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55650" y="5516563"/>
            <a:ext cx="7632700" cy="806450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 your sticky note, write or draw something that you think is a star quality of the classmate whose name you picked.</a:t>
            </a:r>
          </a:p>
        </p:txBody>
      </p:sp>
      <p:sp>
        <p:nvSpPr>
          <p:cNvPr id="11" name="Oval 10"/>
          <p:cNvSpPr/>
          <p:nvPr/>
        </p:nvSpPr>
        <p:spPr>
          <a:xfrm>
            <a:off x="1042988" y="3146425"/>
            <a:ext cx="3241675" cy="2232025"/>
          </a:xfrm>
          <a:prstGeom prst="ellips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Take a name of a classmate from the box. Remember not to tell anyone who you have picked!</a:t>
            </a:r>
          </a:p>
        </p:txBody>
      </p:sp>
      <p:pic>
        <p:nvPicPr>
          <p:cNvPr id="18440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2121B61F-C0DD-DF4B-9058-6EA3EEF81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514" y="2667000"/>
            <a:ext cx="2124307" cy="404285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CA34232-7D96-AD4C-86B9-69FB031D0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70831"/>
            <a:ext cx="2592015" cy="404285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03575" y="2492375"/>
            <a:ext cx="2790825" cy="2790825"/>
          </a:xfrm>
          <a:prstGeom prst="ellipse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How does hearing what others think your star qualities are make you feel?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428750"/>
            <a:ext cx="76327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When you are invited to, please can you stick your note in front of the person that it is for.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Now, one at a time, we will share the star qualities that our friends think we have.</a:t>
            </a: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900" dirty="0">
                <a:latin typeface="+mn-lt"/>
              </a:rPr>
              <a:t>Shining Stars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47750" y="5359400"/>
            <a:ext cx="7038975" cy="942975"/>
          </a:xfrm>
          <a:prstGeom prst="roundRect">
            <a:avLst/>
          </a:prstGeom>
          <a:solidFill>
            <a:srgbClr val="E8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Sharing what we think is great about others can make them, and us, feel good! Let’s always remember to tell others what their star </a:t>
            </a:r>
            <a:br>
              <a:rPr lang="en-GB" dirty="0"/>
            </a:br>
            <a:r>
              <a:rPr lang="en-GB" dirty="0"/>
              <a:t>qualities are.</a:t>
            </a:r>
          </a:p>
        </p:txBody>
      </p:sp>
      <p:pic>
        <p:nvPicPr>
          <p:cNvPr id="19464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55650" y="4738688"/>
            <a:ext cx="1570038" cy="1570037"/>
            <a:chOff x="4788025" y="4522833"/>
            <a:chExt cx="1569992" cy="1569992"/>
          </a:xfrm>
        </p:grpSpPr>
        <p:sp>
          <p:nvSpPr>
            <p:cNvPr id="20" name="Oval 19">
              <a:hlinkClick r:id="rId2" action="ppaction://hlinksldjump"/>
            </p:cNvPr>
            <p:cNvSpPr/>
            <p:nvPr/>
          </p:nvSpPr>
          <p:spPr>
            <a:xfrm>
              <a:off x="4788025" y="4522833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488" name="Rectangl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8025" y="5184718"/>
              <a:ext cx="1569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Consolidating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810375" y="4738688"/>
            <a:ext cx="1577975" cy="1570037"/>
            <a:chOff x="6574042" y="4512842"/>
            <a:chExt cx="1577281" cy="1569992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6574042" y="4512842"/>
              <a:ext cx="1569347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486" name="Rectangl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581331" y="5184718"/>
              <a:ext cx="1569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bg1"/>
                  </a:solidFill>
                </a:rPr>
                <a:t>Reflecting </a:t>
              </a:r>
            </a:p>
          </p:txBody>
        </p:sp>
      </p:grpSp>
      <p:pic>
        <p:nvPicPr>
          <p:cNvPr id="4" name="Picture 3" descr="A picture containing doll, toy, window, mug&#10;&#10;Description automatically generated">
            <a:extLst>
              <a:ext uri="{FF2B5EF4-FFF2-40B4-BE49-F238E27FC236}">
                <a16:creationId xmlns:a16="http://schemas.microsoft.com/office/drawing/2014/main" id="{19795038-4E55-A041-8350-2AC56DC259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0" y="916850"/>
            <a:ext cx="5045659" cy="390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Consolidating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0" y="2114550"/>
            <a:ext cx="7632700" cy="4194175"/>
          </a:xfrm>
          <a:prstGeom prst="roundRect">
            <a:avLst>
              <a:gd name="adj" fmla="val 7645"/>
            </a:avLst>
          </a:prstGeom>
          <a:solidFill>
            <a:srgbClr val="F6B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420000" bIns="108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Draw a picture of yourself showing your chosen star quality. Think about how people feel when you show this. Write or draw your ideas in the thought bubble.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2531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4272">
            <a:off x="2759075" y="5573713"/>
            <a:ext cx="5889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61963" y="765175"/>
            <a:ext cx="8220075" cy="3714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My Star Qualities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14382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Complete the </a:t>
            </a:r>
            <a:r>
              <a:rPr lang="en-GB" altLang="en-US" b="1" dirty="0">
                <a:solidFill>
                  <a:schemeClr val="tx1"/>
                </a:solidFill>
              </a:rPr>
              <a:t>My Star Qualities Activity Sheet</a:t>
            </a:r>
            <a:r>
              <a:rPr lang="en-GB" altLang="en-US" dirty="0">
                <a:solidFill>
                  <a:schemeClr val="tx1"/>
                </a:solidFill>
              </a:rPr>
              <a:t> to show one of your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star qualities. </a:t>
            </a:r>
          </a:p>
        </p:txBody>
      </p:sp>
      <p:pic>
        <p:nvPicPr>
          <p:cNvPr id="22535" name="Individual Work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635375"/>
            <a:ext cx="14906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4652">
            <a:off x="4233863" y="3849688"/>
            <a:ext cx="5889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5790">
            <a:off x="1200150" y="3984625"/>
            <a:ext cx="5889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A80BDD-EBE9-DE46-9111-AA79093AB5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1" y="4811111"/>
            <a:ext cx="1663596" cy="1497614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FF02E32-7C13-9741-A81A-27CAB0702A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66" y="4879476"/>
            <a:ext cx="1390405" cy="1357421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733498-2CC4-384F-BA4F-D7417C9A8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48" y="2276270"/>
            <a:ext cx="2772055" cy="391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Reflecting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1963" y="765175"/>
            <a:ext cx="8220075" cy="3714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Take Time to Shine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1441450"/>
            <a:ext cx="7632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Are there any star qualities we have talked about today that you would like to get even better at and develop?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some time to think about this and then share your thoughts with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 partner.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74" y="2748931"/>
            <a:ext cx="1311925" cy="21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79700"/>
            <a:ext cx="22701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Talking Partner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3721100"/>
            <a:ext cx="17367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5FD71B20-9E45-A54C-BD1D-48F597FE7D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61" y="3060575"/>
            <a:ext cx="2493677" cy="3241780"/>
          </a:xfrm>
          <a:prstGeom prst="rect">
            <a:avLst/>
          </a:prstGeom>
        </p:spPr>
      </p:pic>
      <p:pic>
        <p:nvPicPr>
          <p:cNvPr id="8" name="Picture 7" descr="A picture containing box, room&#10;&#10;Description automatically generated">
            <a:extLst>
              <a:ext uri="{FF2B5EF4-FFF2-40B4-BE49-F238E27FC236}">
                <a16:creationId xmlns:a16="http://schemas.microsoft.com/office/drawing/2014/main" id="{FE33BD33-1858-FA43-B414-137BAAC62B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4861487"/>
            <a:ext cx="1983633" cy="154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263" y="2738438"/>
            <a:ext cx="46894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1963" y="765175"/>
            <a:ext cx="8220075" cy="3714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Take Time to Shine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1438275"/>
            <a:ext cx="763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tell your partner why you would like to develop the star quality you have chosen?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Talk together about how you could develop your chosen star quality.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4700" y="5307013"/>
            <a:ext cx="7632700" cy="936625"/>
          </a:xfrm>
          <a:prstGeom prst="roundRect">
            <a:avLst/>
          </a:prstGeom>
          <a:solidFill>
            <a:srgbClr val="E8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a lot of wonderful ideas! Let’s all take the time to shine, show our star qualities and make our class a happy place!</a:t>
            </a:r>
          </a:p>
        </p:txBody>
      </p:sp>
      <p:pic>
        <p:nvPicPr>
          <p:cNvPr id="25606" name="Talking Partner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The Big Questions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68513" y="1473200"/>
            <a:ext cx="2359025" cy="1655763"/>
          </a:xfrm>
          <a:prstGeom prst="wedgeRoundRectCallout">
            <a:avLst>
              <a:gd name="adj1" fmla="val -31703"/>
              <a:gd name="adj2" fmla="val 66589"/>
              <a:gd name="adj3" fmla="val 16667"/>
            </a:avLst>
          </a:prstGeom>
          <a:solidFill>
            <a:srgbClr val="FFFBFA"/>
          </a:solidFill>
          <a:ln w="28575">
            <a:solidFill>
              <a:srgbClr val="E8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are our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star qualities?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1473200"/>
            <a:ext cx="2376487" cy="1655763"/>
          </a:xfrm>
          <a:prstGeom prst="wedgeRoundRectCallout">
            <a:avLst>
              <a:gd name="adj1" fmla="val 31755"/>
              <a:gd name="adj2" fmla="val 65567"/>
              <a:gd name="adj3" fmla="val 16667"/>
            </a:avLst>
          </a:prstGeom>
          <a:solidFill>
            <a:srgbClr val="FFFBFA"/>
          </a:solidFill>
          <a:ln w="28575">
            <a:solidFill>
              <a:srgbClr val="2DB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star qualities would we like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develop?</a:t>
            </a: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2300288"/>
            <a:ext cx="19208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38"/>
          <a:stretch>
            <a:fillRect/>
          </a:stretch>
        </p:blipFill>
        <p:spPr bwMode="auto">
          <a:xfrm>
            <a:off x="542925" y="2476500"/>
            <a:ext cx="18288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33663" y="5067300"/>
            <a:ext cx="3876675" cy="1025525"/>
          </a:xfrm>
          <a:prstGeom prst="round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What is the most interesting thing you have learnt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867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Success Criteria</a:t>
            </a:r>
          </a:p>
        </p:txBody>
      </p:sp>
      <p:sp>
        <p:nvSpPr>
          <p:cNvPr id="2867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Aim</a:t>
            </a:r>
          </a:p>
        </p:txBody>
      </p:sp>
      <p:sp>
        <p:nvSpPr>
          <p:cNvPr id="2867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latin typeface="Twinkl" pitchFamily="2" charset="0"/>
              </a:rPr>
              <a:t>I can think of star qualities I already have and those I would like </a:t>
            </a:r>
            <a:br>
              <a:rPr lang="en-GB" altLang="en-US">
                <a:latin typeface="Twinkl" pitchFamily="2" charset="0"/>
              </a:rPr>
            </a:br>
            <a:r>
              <a:rPr lang="en-GB" altLang="en-US">
                <a:latin typeface="Twinkl" pitchFamily="2" charset="0"/>
              </a:rPr>
              <a:t>to develop.</a:t>
            </a:r>
          </a:p>
        </p:txBody>
      </p:sp>
      <p:sp>
        <p:nvSpPr>
          <p:cNvPr id="2867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talk about my star qualities.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talk about star qualities in others.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think about how I could develop certain qualities.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04C2A7E4-F7EB-364E-AE7B-6DBDA48D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6250946"/>
            <a:ext cx="4392488" cy="6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Success Criteria</a:t>
            </a:r>
          </a:p>
        </p:txBody>
      </p:sp>
      <p:sp>
        <p:nvSpPr>
          <p:cNvPr id="1126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Aim</a:t>
            </a:r>
          </a:p>
        </p:txBody>
      </p:sp>
      <p:sp>
        <p:nvSpPr>
          <p:cNvPr id="1127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latin typeface="Twinkl" pitchFamily="2" charset="0"/>
              </a:rPr>
              <a:t>I can think of star qualities I already have and those I would like </a:t>
            </a:r>
            <a:br>
              <a:rPr lang="en-GB" altLang="en-US">
                <a:latin typeface="Twinkl" pitchFamily="2" charset="0"/>
              </a:rPr>
            </a:br>
            <a:r>
              <a:rPr lang="en-GB" altLang="en-US">
                <a:latin typeface="Twinkl" pitchFamily="2" charset="0"/>
              </a:rPr>
              <a:t>to develop.</a:t>
            </a:r>
          </a:p>
        </p:txBody>
      </p:sp>
      <p:sp>
        <p:nvSpPr>
          <p:cNvPr id="1127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talk about my star qualities.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talk about star qualities in others.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think about how I could develop certain qualities.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813FD3EE-D04A-F842-92B2-CC24AEA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6250946"/>
            <a:ext cx="4392488" cy="6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The Big 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68513" y="1473200"/>
            <a:ext cx="2359025" cy="1655763"/>
          </a:xfrm>
          <a:prstGeom prst="wedgeRoundRectCallout">
            <a:avLst>
              <a:gd name="adj1" fmla="val -31703"/>
              <a:gd name="adj2" fmla="val 66589"/>
              <a:gd name="adj3" fmla="val 16667"/>
            </a:avLst>
          </a:prstGeom>
          <a:solidFill>
            <a:srgbClr val="FFFBFA"/>
          </a:solidFill>
          <a:ln w="28575">
            <a:solidFill>
              <a:srgbClr val="E8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are our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star qualities?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1473200"/>
            <a:ext cx="2376487" cy="1655763"/>
          </a:xfrm>
          <a:prstGeom prst="wedgeRoundRectCallout">
            <a:avLst>
              <a:gd name="adj1" fmla="val 31755"/>
              <a:gd name="adj2" fmla="val 65567"/>
              <a:gd name="adj3" fmla="val 16667"/>
            </a:avLst>
          </a:prstGeom>
          <a:solidFill>
            <a:srgbClr val="FFFBFA"/>
          </a:solidFill>
          <a:ln w="28575">
            <a:solidFill>
              <a:srgbClr val="2DB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star qualities would we like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develop?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33663" y="4706938"/>
            <a:ext cx="3876675" cy="809625"/>
          </a:xfrm>
          <a:prstGeom prst="round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Share your thoughts with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your friends.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1F45ABA-5714-AA40-8C05-DD59CE60F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79" y="2545359"/>
            <a:ext cx="1664641" cy="4193704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67C5E8C-23E4-9E4B-99F1-A752A23AE6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64" y="2684695"/>
            <a:ext cx="1891904" cy="405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Reconnecting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What Is a Star Quality?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63588" y="1404938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are all unique and have lots of things which make us special, things that we are good at. This is exciting!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49263" y="2670175"/>
            <a:ext cx="5707062" cy="452438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What might our star qualities be? We might be…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32025" y="3535363"/>
            <a:ext cx="1720850" cy="519112"/>
          </a:xfrm>
          <a:prstGeom prst="roundRect">
            <a:avLst>
              <a:gd name="adj" fmla="val 12228"/>
            </a:avLst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hard-working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2475" y="3535363"/>
            <a:ext cx="1296988" cy="519112"/>
          </a:xfrm>
          <a:prstGeom prst="roundRect">
            <a:avLst>
              <a:gd name="adj" fmla="val 12228"/>
            </a:avLst>
          </a:prstGeom>
          <a:solidFill>
            <a:srgbClr val="00A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strong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13400" y="3535363"/>
            <a:ext cx="1295400" cy="519112"/>
          </a:xfrm>
          <a:prstGeom prst="roundRect">
            <a:avLst>
              <a:gd name="adj" fmla="val 12228"/>
            </a:avLst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generous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2475" y="4202113"/>
            <a:ext cx="1803400" cy="519112"/>
          </a:xfrm>
          <a:prstGeom prst="roundRect">
            <a:avLst>
              <a:gd name="adj" fmla="val 12228"/>
            </a:avLst>
          </a:prstGeom>
          <a:solidFill>
            <a:srgbClr val="E8506C"/>
          </a:solidFill>
          <a:ln>
            <a:solidFill>
              <a:srgbClr val="E8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a good listener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35438" y="3535363"/>
            <a:ext cx="1295400" cy="519112"/>
          </a:xfrm>
          <a:prstGeom prst="roundRect">
            <a:avLst>
              <a:gd name="adj" fmla="val 12228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loyal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97350" y="4202113"/>
            <a:ext cx="1295400" cy="519112"/>
          </a:xfrm>
          <a:prstGeom prst="roundRect">
            <a:avLst>
              <a:gd name="adj" fmla="val 12228"/>
            </a:avLst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funny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06688" y="4202113"/>
            <a:ext cx="1339850" cy="519112"/>
          </a:xfrm>
          <a:prstGeom prst="roundRect">
            <a:avLst>
              <a:gd name="adj" fmla="val 12228"/>
            </a:avLst>
          </a:prstGeom>
          <a:solidFill>
            <a:srgbClr val="00A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thoughtful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95500" y="5516563"/>
            <a:ext cx="1484313" cy="519112"/>
          </a:xfrm>
          <a:prstGeom prst="roundRect">
            <a:avLst>
              <a:gd name="adj" fmla="val 12228"/>
            </a:avLst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responsible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67400" y="4854575"/>
            <a:ext cx="1111250" cy="519113"/>
          </a:xfrm>
          <a:prstGeom prst="roundRect">
            <a:avLst>
              <a:gd name="adj" fmla="val 12228"/>
            </a:avLst>
          </a:prstGeom>
          <a:solidFill>
            <a:srgbClr val="E8506C"/>
          </a:solidFill>
          <a:ln>
            <a:solidFill>
              <a:srgbClr val="E8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loving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45150" y="4202113"/>
            <a:ext cx="1295400" cy="519112"/>
          </a:xfrm>
          <a:prstGeom prst="roundRect">
            <a:avLst>
              <a:gd name="adj" fmla="val 12228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careful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8350" y="4854575"/>
            <a:ext cx="1203325" cy="519113"/>
          </a:xfrm>
          <a:prstGeom prst="roundRect">
            <a:avLst>
              <a:gd name="adj" fmla="val 12228"/>
            </a:avLst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friendly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91363" y="3535363"/>
            <a:ext cx="1296987" cy="519112"/>
          </a:xfrm>
          <a:prstGeom prst="roundRect">
            <a:avLst>
              <a:gd name="adj" fmla="val 12228"/>
            </a:avLst>
          </a:prstGeom>
          <a:solidFill>
            <a:srgbClr val="00A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honest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92950" y="4854575"/>
            <a:ext cx="1295400" cy="519113"/>
          </a:xfrm>
          <a:prstGeom prst="roundRect">
            <a:avLst>
              <a:gd name="adj" fmla="val 12228"/>
            </a:avLst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fair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2475" y="5516563"/>
            <a:ext cx="1296988" cy="519112"/>
          </a:xfrm>
          <a:prstGeom prst="roundRect">
            <a:avLst>
              <a:gd name="adj" fmla="val 12228"/>
            </a:avLst>
          </a:prstGeom>
          <a:solidFill>
            <a:srgbClr val="E8506C"/>
          </a:solidFill>
          <a:ln>
            <a:solidFill>
              <a:srgbClr val="E8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kind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84388" y="4854575"/>
            <a:ext cx="1254125" cy="519113"/>
          </a:xfrm>
          <a:prstGeom prst="roundRect">
            <a:avLst>
              <a:gd name="adj" fmla="val 12228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respectful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681538" y="4854575"/>
            <a:ext cx="1073150" cy="519113"/>
          </a:xfrm>
          <a:prstGeom prst="roundRect">
            <a:avLst>
              <a:gd name="adj" fmla="val 12228"/>
            </a:avLst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51225" y="4854575"/>
            <a:ext cx="1116013" cy="519113"/>
          </a:xfrm>
          <a:prstGeom prst="roundRect">
            <a:avLst>
              <a:gd name="adj" fmla="val 12228"/>
            </a:avLst>
          </a:prstGeom>
          <a:solidFill>
            <a:srgbClr val="E8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grateful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445125" y="5516563"/>
            <a:ext cx="1422400" cy="519112"/>
          </a:xfrm>
          <a:prstGeom prst="roundRect">
            <a:avLst>
              <a:gd name="adj" fmla="val 12228"/>
            </a:avLst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supportive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91363" y="4202113"/>
            <a:ext cx="1296987" cy="519112"/>
          </a:xfrm>
          <a:prstGeom prst="roundRect">
            <a:avLst>
              <a:gd name="adj" fmla="val 12228"/>
            </a:avLst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70713" y="5516563"/>
            <a:ext cx="1417637" cy="519112"/>
          </a:xfrm>
          <a:prstGeom prst="roundRect">
            <a:avLst>
              <a:gd name="adj" fmla="val 12228"/>
            </a:avLst>
          </a:prstGeom>
          <a:solidFill>
            <a:srgbClr val="00A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determined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06813" y="5516563"/>
            <a:ext cx="1568450" cy="519112"/>
          </a:xfrm>
          <a:prstGeom prst="roundRect">
            <a:avLst>
              <a:gd name="adj" fmla="val 12228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co-operative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02252">
            <a:off x="6545263" y="1884363"/>
            <a:ext cx="1495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>
                <a:latin typeface="Twinkl" pitchFamily="2" charset="0"/>
              </a:rPr>
              <a:t>Exploring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39750" y="3228975"/>
            <a:ext cx="5059363" cy="2043113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46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Thinking about our star qualities can help us to feel happy and confident. It reminds us of all the good things about ourselves. Try and remember these, especially </a:t>
            </a:r>
            <a:br>
              <a:rPr lang="en-GB" dirty="0"/>
            </a:br>
            <a:r>
              <a:rPr lang="en-GB" dirty="0"/>
              <a:t>when you are feeling sad or worried about something.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963" y="1992313"/>
            <a:ext cx="35702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ntagon 13"/>
          <p:cNvSpPr/>
          <p:nvPr/>
        </p:nvSpPr>
        <p:spPr>
          <a:xfrm>
            <a:off x="449263" y="2678113"/>
            <a:ext cx="4246562" cy="431800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Talk about them with your group. </a:t>
            </a:r>
          </a:p>
        </p:txBody>
      </p:sp>
      <p:sp>
        <p:nvSpPr>
          <p:cNvPr id="15" name="Pentagon 14"/>
          <p:cNvSpPr/>
          <p:nvPr/>
        </p:nvSpPr>
        <p:spPr>
          <a:xfrm>
            <a:off x="449263" y="2103438"/>
            <a:ext cx="5418137" cy="419100"/>
          </a:xfrm>
          <a:prstGeom prst="homePlate">
            <a:avLst/>
          </a:prstGeom>
          <a:solidFill>
            <a:srgbClr val="E8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Think about what your own star qualities are. </a:t>
            </a:r>
          </a:p>
        </p:txBody>
      </p:sp>
      <p:sp>
        <p:nvSpPr>
          <p:cNvPr id="18" name="Pentagon 17"/>
          <p:cNvSpPr/>
          <p:nvPr/>
        </p:nvSpPr>
        <p:spPr>
          <a:xfrm>
            <a:off x="449263" y="3263900"/>
            <a:ext cx="5059362" cy="987425"/>
          </a:xfrm>
          <a:prstGeom prst="homePlate">
            <a:avLst/>
          </a:prstGeom>
          <a:solidFill>
            <a:srgbClr val="E8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Then, write down or draw as many as you can on the paper using colourful pens.</a:t>
            </a:r>
          </a:p>
        </p:txBody>
      </p:sp>
      <p:sp>
        <p:nvSpPr>
          <p:cNvPr id="19" name="Pentagon 18"/>
          <p:cNvSpPr/>
          <p:nvPr/>
        </p:nvSpPr>
        <p:spPr>
          <a:xfrm>
            <a:off x="449263" y="4405313"/>
            <a:ext cx="5275262" cy="520700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Remember to help your friends if they need it.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413" y="544671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Now, if you feel happy to, share some of your star qualities with the class.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471613"/>
            <a:ext cx="7632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Today, we will be thinking about our star qualities – all of the things which we are really good at and that make us special!</a:t>
            </a:r>
          </a:p>
        </p:txBody>
      </p:sp>
      <p:sp>
        <p:nvSpPr>
          <p:cNvPr id="1741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Are Our Star Qualities?</a:t>
            </a:r>
          </a:p>
        </p:txBody>
      </p:sp>
      <p:pic>
        <p:nvPicPr>
          <p:cNvPr id="17419" name="Group Work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4" grpId="0"/>
      <p:bldP spid="4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77777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" id="{13A325FB-8903-44F8-B69F-3A8953959691}" vid="{DD43BEFA-AFEC-4BC2-902B-142470973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785</Words>
  <Application>Microsoft Macintosh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Twinkl</vt:lpstr>
      <vt:lpstr>Roboto</vt:lpstr>
      <vt:lpstr>Twinkl SemiBold</vt:lpstr>
      <vt:lpstr>Tuffy-TTF</vt:lpstr>
      <vt:lpstr>Arial</vt:lpstr>
      <vt:lpstr>Office Theme</vt:lpstr>
      <vt:lpstr>PowerPoint Presentation</vt:lpstr>
      <vt:lpstr>PowerPoint Presentation</vt:lpstr>
      <vt:lpstr>PowerPoint Presentation</vt:lpstr>
      <vt:lpstr>The Big Questions</vt:lpstr>
      <vt:lpstr>PowerPoint Presentation</vt:lpstr>
      <vt:lpstr>Reconnecting</vt:lpstr>
      <vt:lpstr>What Is a Star Quality?</vt:lpstr>
      <vt:lpstr>Exploring</vt:lpstr>
      <vt:lpstr>What Are Our Star Qualities?</vt:lpstr>
      <vt:lpstr>Shining Stars</vt:lpstr>
      <vt:lpstr>Shining Stars</vt:lpstr>
      <vt:lpstr>PowerPoint Presentation</vt:lpstr>
      <vt:lpstr>Consolidating</vt:lpstr>
      <vt:lpstr>My Star Qualities</vt:lpstr>
      <vt:lpstr>Reflecting</vt:lpstr>
      <vt:lpstr>Take Time to Shine</vt:lpstr>
      <vt:lpstr>Take Time to Shine</vt:lpstr>
      <vt:lpstr>The Big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 and Citizenship</dc:title>
  <dc:creator>Joseph Hayward</dc:creator>
  <cp:lastModifiedBy>T Office</cp:lastModifiedBy>
  <cp:revision>178</cp:revision>
  <dcterms:created xsi:type="dcterms:W3CDTF">2018-09-19T10:56:25Z</dcterms:created>
  <dcterms:modified xsi:type="dcterms:W3CDTF">2020-11-17T08:56:31Z</dcterms:modified>
</cp:coreProperties>
</file>