
<file path=[Content_Types].xml><?xml version="1.0" encoding="utf-8"?>
<Types xmlns="http://schemas.openxmlformats.org/package/2006/content-types">
  <Default Extension="gif" ContentType="image/gif"/>
  <Default Extension="png" ContentType="image/png"/>
  <Default Extension="rels" ContentType="application/vnd.openxmlformats-package.relationships+xml"/>
  <Default Extension="wav" ContentType="audio/wav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323" r:id="rId2"/>
    <p:sldId id="256" r:id="rId3"/>
    <p:sldId id="282" r:id="rId4"/>
    <p:sldId id="283" r:id="rId5"/>
    <p:sldId id="269" r:id="rId6"/>
    <p:sldId id="270" r:id="rId7"/>
    <p:sldId id="271" r:id="rId8"/>
    <p:sldId id="273" r:id="rId9"/>
    <p:sldId id="274" r:id="rId10"/>
    <p:sldId id="275" r:id="rId11"/>
    <p:sldId id="276" r:id="rId12"/>
    <p:sldId id="277" r:id="rId13"/>
    <p:sldId id="278" r:id="rId14"/>
    <p:sldId id="279" r:id="rId15"/>
    <p:sldId id="280" r:id="rId16"/>
    <p:sldId id="281" r:id="rId17"/>
    <p:sldId id="266" r:id="rId18"/>
    <p:sldId id="258" r:id="rId19"/>
    <p:sldId id="259" r:id="rId20"/>
    <p:sldId id="260" r:id="rId21"/>
    <p:sldId id="261" r:id="rId22"/>
    <p:sldId id="284" r:id="rId23"/>
    <p:sldId id="285" r:id="rId24"/>
    <p:sldId id="299" r:id="rId25"/>
    <p:sldId id="300" r:id="rId26"/>
    <p:sldId id="301" r:id="rId27"/>
    <p:sldId id="302" r:id="rId28"/>
    <p:sldId id="346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80"/>
    <a:srgbClr val="00660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649" autoAdjust="0"/>
    <p:restoredTop sz="94660"/>
  </p:normalViewPr>
  <p:slideViewPr>
    <p:cSldViewPr>
      <p:cViewPr varScale="1">
        <p:scale>
          <a:sx n="68" d="100"/>
          <a:sy n="68" d="100"/>
        </p:scale>
        <p:origin x="148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37F0C9-CD5F-40FA-B414-E35AF5E1BC3A}" type="datetimeFigureOut">
              <a:rPr lang="en-US" smtClean="0"/>
              <a:t>6/26/2020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73CE05-5ABD-418B-91EE-1917881D0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3438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3961B8E-8C5C-428D-990C-BE0EFD991441}" type="slidenum">
              <a:rPr lang="en-US"/>
              <a:pPr/>
              <a:t>6</a:t>
            </a:fld>
            <a:endParaRPr lang="en-US"/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 am a?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3961B8E-8C5C-428D-990C-BE0EFD991441}" type="slidenum">
              <a:rPr lang="en-US"/>
              <a:pPr/>
              <a:t>23</a:t>
            </a:fld>
            <a:endParaRPr lang="en-US"/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 am a?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3961B8E-8C5C-428D-990C-BE0EFD991441}" type="slidenum">
              <a:rPr lang="en-US"/>
              <a:pPr/>
              <a:t>24</a:t>
            </a:fld>
            <a:endParaRPr lang="en-US"/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 am a?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3961B8E-8C5C-428D-990C-BE0EFD991441}" type="slidenum">
              <a:rPr lang="en-US"/>
              <a:pPr/>
              <a:t>25</a:t>
            </a:fld>
            <a:endParaRPr lang="en-US"/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 am a?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3961B8E-8C5C-428D-990C-BE0EFD991441}" type="slidenum">
              <a:rPr lang="en-US"/>
              <a:pPr/>
              <a:t>26</a:t>
            </a:fld>
            <a:endParaRPr lang="en-US"/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 am a?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3961B8E-8C5C-428D-990C-BE0EFD991441}" type="slidenum">
              <a:rPr lang="en-US"/>
              <a:pPr/>
              <a:t>27</a:t>
            </a:fld>
            <a:endParaRPr lang="en-US"/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 am a?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8EF23-DA9F-465C-BE44-023B29B57DDF}" type="datetimeFigureOut">
              <a:rPr lang="en-US" smtClean="0"/>
              <a:t>6/26/2020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2886C-89B4-48A4-BAEB-97F6F0D636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2792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8EF23-DA9F-465C-BE44-023B29B57DDF}" type="datetimeFigureOut">
              <a:rPr lang="en-US" smtClean="0"/>
              <a:t>6/26/2020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2886C-89B4-48A4-BAEB-97F6F0D636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294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8EF23-DA9F-465C-BE44-023B29B57DDF}" type="datetimeFigureOut">
              <a:rPr lang="en-US" smtClean="0"/>
              <a:t>6/26/2020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2886C-89B4-48A4-BAEB-97F6F0D636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1123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AAC5D314-F1DD-4CD0-9329-A29B11C974F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3292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8EF23-DA9F-465C-BE44-023B29B57DDF}" type="datetimeFigureOut">
              <a:rPr lang="en-US" smtClean="0"/>
              <a:t>6/26/2020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2886C-89B4-48A4-BAEB-97F6F0D636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1021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8EF23-DA9F-465C-BE44-023B29B57DDF}" type="datetimeFigureOut">
              <a:rPr lang="en-US" smtClean="0"/>
              <a:t>6/26/2020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2886C-89B4-48A4-BAEB-97F6F0D636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6185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8EF23-DA9F-465C-BE44-023B29B57DDF}" type="datetimeFigureOut">
              <a:rPr lang="en-US" smtClean="0"/>
              <a:t>6/26/2020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2886C-89B4-48A4-BAEB-97F6F0D636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2526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8EF23-DA9F-465C-BE44-023B29B57DDF}" type="datetimeFigureOut">
              <a:rPr lang="en-US" smtClean="0"/>
              <a:t>6/26/2020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2886C-89B4-48A4-BAEB-97F6F0D636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7523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8EF23-DA9F-465C-BE44-023B29B57DDF}" type="datetimeFigureOut">
              <a:rPr lang="en-US" smtClean="0"/>
              <a:t>6/26/2020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2886C-89B4-48A4-BAEB-97F6F0D636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5686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8EF23-DA9F-465C-BE44-023B29B57DDF}" type="datetimeFigureOut">
              <a:rPr lang="en-US" smtClean="0"/>
              <a:t>6/26/2020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2886C-89B4-48A4-BAEB-97F6F0D636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2031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8EF23-DA9F-465C-BE44-023B29B57DDF}" type="datetimeFigureOut">
              <a:rPr lang="en-US" smtClean="0"/>
              <a:t>6/26/2020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2886C-89B4-48A4-BAEB-97F6F0D636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5503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8EF23-DA9F-465C-BE44-023B29B57DDF}" type="datetimeFigureOut">
              <a:rPr lang="en-US" smtClean="0"/>
              <a:t>6/26/2020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2886C-89B4-48A4-BAEB-97F6F0D636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7123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E8EF23-DA9F-465C-BE44-023B29B57DDF}" type="datetimeFigureOut">
              <a:rPr lang="en-US" smtClean="0"/>
              <a:t>6/26/2020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42886C-89B4-48A4-BAEB-97F6F0D636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208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6.png"/><Relationship Id="rId4" Type="http://schemas.openxmlformats.org/officeDocument/2006/relationships/image" Target="../media/image5.w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gi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png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10" Type="http://schemas.openxmlformats.org/officeDocument/2006/relationships/image" Target="../media/image17.png"/><Relationship Id="rId4" Type="http://schemas.openxmlformats.org/officeDocument/2006/relationships/image" Target="../media/image11.png"/><Relationship Id="rId9" Type="http://schemas.openxmlformats.org/officeDocument/2006/relationships/image" Target="../media/image16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981200"/>
            <a:ext cx="8229600" cy="1143000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8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IDENTIFYING SHAPE PROPERTIES </a:t>
            </a:r>
          </a:p>
        </p:txBody>
      </p:sp>
    </p:spTree>
    <p:extLst>
      <p:ext uri="{BB962C8B-B14F-4D97-AF65-F5344CB8AC3E}">
        <p14:creationId xmlns:p14="http://schemas.microsoft.com/office/powerpoint/2010/main" val="37883104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2667000" y="3962400"/>
            <a:ext cx="3733800" cy="2514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395288" y="0"/>
            <a:ext cx="7239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en-GB" sz="4000">
                <a:solidFill>
                  <a:schemeClr val="accent2"/>
                </a:solidFill>
                <a:latin typeface="SassoonPrimaryType" pitchFamily="2" charset="0"/>
              </a:rPr>
              <a:t>I am a flat shape.</a:t>
            </a:r>
            <a:endParaRPr lang="en-GB" sz="2400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381000" y="685800"/>
            <a:ext cx="7239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en-GB" sz="4000">
                <a:solidFill>
                  <a:schemeClr val="accent2"/>
                </a:solidFill>
                <a:latin typeface="SassoonPrimaryType" pitchFamily="2" charset="0"/>
              </a:rPr>
              <a:t>I have 4 straight sides.</a:t>
            </a:r>
            <a:endParaRPr lang="en-GB" sz="2400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381000" y="1447800"/>
            <a:ext cx="7239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GB" sz="4000" dirty="0">
                <a:solidFill>
                  <a:schemeClr val="accent2"/>
                </a:solidFill>
                <a:latin typeface="SassoonPrimaryType" pitchFamily="2" charset="0"/>
              </a:rPr>
              <a:t>I have 4 vertices.</a:t>
            </a:r>
            <a:endParaRPr lang="en-GB" sz="2400" dirty="0">
              <a:solidFill>
                <a:srgbClr val="009900"/>
              </a:solidFill>
              <a:latin typeface="Times New Roman" pitchFamily="18" charset="0"/>
            </a:endParaRPr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381000" y="2133600"/>
            <a:ext cx="72390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en-GB" sz="4000">
                <a:solidFill>
                  <a:schemeClr val="accent2"/>
                </a:solidFill>
                <a:latin typeface="SassoonPrimaryType" pitchFamily="2" charset="0"/>
              </a:rPr>
              <a:t>I have two short sides and two long sides.</a:t>
            </a:r>
            <a:endParaRPr lang="en-GB" sz="2400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12295" name="Rectangle 7"/>
          <p:cNvSpPr>
            <a:spLocks noChangeArrowheads="1"/>
          </p:cNvSpPr>
          <p:nvPr/>
        </p:nvSpPr>
        <p:spPr bwMode="auto">
          <a:xfrm>
            <a:off x="457200" y="3352800"/>
            <a:ext cx="389413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GB" sz="4000">
                <a:solidFill>
                  <a:srgbClr val="FF0000"/>
                </a:solidFill>
                <a:latin typeface="SassoonPrimaryType" pitchFamily="2" charset="0"/>
              </a:rPr>
              <a:t>What shape am I?</a:t>
            </a:r>
            <a:endParaRPr lang="en-GB" sz="4000">
              <a:solidFill>
                <a:srgbClr val="CC00CC"/>
              </a:solidFill>
              <a:latin typeface="SassoonPrimaryType" pitchFamily="2" charset="0"/>
            </a:endParaRPr>
          </a:p>
        </p:txBody>
      </p:sp>
      <p:sp>
        <p:nvSpPr>
          <p:cNvPr id="12296" name="AutoShape 8"/>
          <p:cNvSpPr>
            <a:spLocks noChangeArrowheads="1"/>
          </p:cNvSpPr>
          <p:nvPr/>
        </p:nvSpPr>
        <p:spPr bwMode="auto">
          <a:xfrm>
            <a:off x="3886200" y="4267200"/>
            <a:ext cx="1447800" cy="1752600"/>
          </a:xfrm>
          <a:prstGeom prst="smileyFace">
            <a:avLst>
              <a:gd name="adj" fmla="val 4653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8" name="AutoShape 10"/>
          <p:cNvSpPr>
            <a:spLocks noChangeArrowheads="1"/>
          </p:cNvSpPr>
          <p:nvPr/>
        </p:nvSpPr>
        <p:spPr bwMode="auto">
          <a:xfrm>
            <a:off x="6629400" y="3276600"/>
            <a:ext cx="2286000" cy="2057400"/>
          </a:xfrm>
          <a:prstGeom prst="wedgeEllipseCallout">
            <a:avLst>
              <a:gd name="adj1" fmla="val -64306"/>
              <a:gd name="adj2" fmla="val 46296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/>
            <a:r>
              <a:rPr lang="en-GB" sz="4000" dirty="0">
                <a:solidFill>
                  <a:srgbClr val="FF0000"/>
                </a:solidFill>
                <a:latin typeface="SassoonPrimaryType" pitchFamily="2" charset="0"/>
              </a:rPr>
              <a:t>I’m an </a:t>
            </a:r>
          </a:p>
          <a:p>
            <a:pPr eaLnBrk="0" hangingPunct="0"/>
            <a:r>
              <a:rPr lang="en-GB" sz="4000" dirty="0">
                <a:solidFill>
                  <a:srgbClr val="FF0000"/>
                </a:solidFill>
                <a:latin typeface="SassoonPrimaryType" pitchFamily="2" charset="0"/>
              </a:rPr>
              <a:t>rectangle !</a:t>
            </a:r>
            <a:endParaRPr lang="en-GB" sz="24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2956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1" dur="2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22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22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 animBg="1"/>
      <p:bldP spid="12290" grpId="1" animBg="1"/>
      <p:bldP spid="12291" grpId="0" autoUpdateAnimBg="0"/>
      <p:bldP spid="12292" grpId="0" autoUpdateAnimBg="0"/>
      <p:bldP spid="12293" grpId="0" autoUpdateAnimBg="0"/>
      <p:bldP spid="12294" grpId="0" autoUpdateAnimBg="0"/>
      <p:bldP spid="12295" grpId="0" autoUpdateAnimBg="0"/>
      <p:bldP spid="12296" grpId="0" animBg="1"/>
      <p:bldP spid="12298" grpId="0" animBg="1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395288" y="0"/>
            <a:ext cx="7239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en-GB" sz="4000">
                <a:solidFill>
                  <a:schemeClr val="accent2"/>
                </a:solidFill>
                <a:latin typeface="SassoonPrimaryType" pitchFamily="2" charset="0"/>
              </a:rPr>
              <a:t>We are all quadrilaterals.</a:t>
            </a:r>
            <a:endParaRPr lang="en-GB" sz="2400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21510" name="Text Box 6"/>
          <p:cNvSpPr txBox="1">
            <a:spLocks noChangeArrowheads="1"/>
          </p:cNvSpPr>
          <p:nvPr/>
        </p:nvSpPr>
        <p:spPr bwMode="auto">
          <a:xfrm>
            <a:off x="685800" y="908050"/>
            <a:ext cx="7415213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en-GB" sz="4000" dirty="0">
                <a:solidFill>
                  <a:schemeClr val="accent2"/>
                </a:solidFill>
                <a:latin typeface="SassoonPrimaryType" pitchFamily="2" charset="0"/>
              </a:rPr>
              <a:t>We all have 4 sides.</a:t>
            </a:r>
            <a:endParaRPr lang="en-GB" sz="2400" dirty="0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21511" name="Rectangle 7"/>
          <p:cNvSpPr>
            <a:spLocks noChangeArrowheads="1"/>
          </p:cNvSpPr>
          <p:nvPr/>
        </p:nvSpPr>
        <p:spPr bwMode="auto">
          <a:xfrm>
            <a:off x="900113" y="2420938"/>
            <a:ext cx="2087562" cy="1655762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2" name="AutoShape 8"/>
          <p:cNvSpPr>
            <a:spLocks noChangeArrowheads="1"/>
          </p:cNvSpPr>
          <p:nvPr/>
        </p:nvSpPr>
        <p:spPr bwMode="auto">
          <a:xfrm>
            <a:off x="5219700" y="1916113"/>
            <a:ext cx="3168650" cy="720725"/>
          </a:xfrm>
          <a:prstGeom prst="parallelogram">
            <a:avLst>
              <a:gd name="adj" fmla="val 109912"/>
            </a:avLst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3" name="AutoShape 9"/>
          <p:cNvSpPr>
            <a:spLocks noChangeArrowheads="1"/>
          </p:cNvSpPr>
          <p:nvPr/>
        </p:nvSpPr>
        <p:spPr bwMode="auto">
          <a:xfrm>
            <a:off x="3924300" y="3284538"/>
            <a:ext cx="2376488" cy="1655762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4" name="AutoShape 10"/>
          <p:cNvSpPr>
            <a:spLocks noChangeArrowheads="1"/>
          </p:cNvSpPr>
          <p:nvPr/>
        </p:nvSpPr>
        <p:spPr bwMode="auto">
          <a:xfrm>
            <a:off x="1258888" y="4652963"/>
            <a:ext cx="1657350" cy="1512887"/>
          </a:xfrm>
          <a:prstGeom prst="diamond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5" name="Rectangle 11"/>
          <p:cNvSpPr>
            <a:spLocks noChangeArrowheads="1"/>
          </p:cNvSpPr>
          <p:nvPr/>
        </p:nvSpPr>
        <p:spPr bwMode="auto">
          <a:xfrm>
            <a:off x="4211638" y="5300663"/>
            <a:ext cx="3743325" cy="1008062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024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8" grpId="0" autoUpdateAnimBg="0"/>
      <p:bldP spid="21510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AutoShape 4"/>
          <p:cNvSpPr>
            <a:spLocks noChangeArrowheads="1"/>
          </p:cNvSpPr>
          <p:nvPr/>
        </p:nvSpPr>
        <p:spPr bwMode="auto">
          <a:xfrm>
            <a:off x="3059113" y="2924175"/>
            <a:ext cx="3527425" cy="3311525"/>
          </a:xfrm>
          <a:prstGeom prst="pentagon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1" name="AutoShape 5"/>
          <p:cNvSpPr>
            <a:spLocks noChangeArrowheads="1"/>
          </p:cNvSpPr>
          <p:nvPr/>
        </p:nvSpPr>
        <p:spPr bwMode="auto">
          <a:xfrm>
            <a:off x="4067175" y="3789363"/>
            <a:ext cx="1447800" cy="1752600"/>
          </a:xfrm>
          <a:prstGeom prst="smileyFace">
            <a:avLst>
              <a:gd name="adj" fmla="val 4653"/>
            </a:avLst>
          </a:prstGeom>
          <a:solidFill>
            <a:schemeClr val="accent1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2" name="AutoShape 6"/>
          <p:cNvSpPr>
            <a:spLocks noChangeArrowheads="1"/>
          </p:cNvSpPr>
          <p:nvPr/>
        </p:nvSpPr>
        <p:spPr bwMode="auto">
          <a:xfrm>
            <a:off x="6300788" y="2133600"/>
            <a:ext cx="2286000" cy="2057400"/>
          </a:xfrm>
          <a:prstGeom prst="wedgeEllipseCallout">
            <a:avLst>
              <a:gd name="adj1" fmla="val -79167"/>
              <a:gd name="adj2" fmla="val 54551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/>
            <a:r>
              <a:rPr lang="en-GB" sz="4000">
                <a:solidFill>
                  <a:srgbClr val="FF0000"/>
                </a:solidFill>
                <a:latin typeface="SassoonPrimaryType" pitchFamily="2" charset="0"/>
              </a:rPr>
              <a:t>I am a </a:t>
            </a:r>
          </a:p>
          <a:p>
            <a:pPr eaLnBrk="0" hangingPunct="0"/>
            <a:r>
              <a:rPr lang="en-GB" sz="4000">
                <a:solidFill>
                  <a:srgbClr val="FF0000"/>
                </a:solidFill>
                <a:latin typeface="SassoonPrimaryType" pitchFamily="2" charset="0"/>
              </a:rPr>
              <a:t>pentagon!</a:t>
            </a:r>
            <a:endParaRPr lang="en-GB" sz="2400">
              <a:latin typeface="Times New Roman" pitchFamily="18" charset="0"/>
            </a:endParaRPr>
          </a:p>
        </p:txBody>
      </p:sp>
      <p:sp>
        <p:nvSpPr>
          <p:cNvPr id="14343" name="Text Box 7"/>
          <p:cNvSpPr txBox="1">
            <a:spLocks noChangeArrowheads="1"/>
          </p:cNvSpPr>
          <p:nvPr/>
        </p:nvSpPr>
        <p:spPr bwMode="auto">
          <a:xfrm>
            <a:off x="303213" y="4968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endParaRPr lang="en-US"/>
          </a:p>
        </p:txBody>
      </p:sp>
      <p:sp>
        <p:nvSpPr>
          <p:cNvPr id="14344" name="Text Box 8"/>
          <p:cNvSpPr txBox="1">
            <a:spLocks noChangeArrowheads="1"/>
          </p:cNvSpPr>
          <p:nvPr/>
        </p:nvSpPr>
        <p:spPr bwMode="auto">
          <a:xfrm>
            <a:off x="381000" y="0"/>
            <a:ext cx="7239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en-GB" sz="4000">
                <a:solidFill>
                  <a:schemeClr val="accent2"/>
                </a:solidFill>
                <a:latin typeface="SassoonPrimaryType" pitchFamily="2" charset="0"/>
              </a:rPr>
              <a:t>I am a flat shape.</a:t>
            </a:r>
            <a:endParaRPr lang="en-GB" sz="2400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14345" name="Text Box 9"/>
          <p:cNvSpPr txBox="1">
            <a:spLocks noChangeArrowheads="1"/>
          </p:cNvSpPr>
          <p:nvPr/>
        </p:nvSpPr>
        <p:spPr bwMode="auto">
          <a:xfrm>
            <a:off x="447675" y="107315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endParaRPr lang="en-US"/>
          </a:p>
        </p:txBody>
      </p:sp>
      <p:sp>
        <p:nvSpPr>
          <p:cNvPr id="14346" name="Text Box 10"/>
          <p:cNvSpPr txBox="1">
            <a:spLocks noChangeArrowheads="1"/>
          </p:cNvSpPr>
          <p:nvPr/>
        </p:nvSpPr>
        <p:spPr bwMode="auto">
          <a:xfrm>
            <a:off x="381000" y="685800"/>
            <a:ext cx="7239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en-GB" sz="4000">
                <a:solidFill>
                  <a:schemeClr val="accent2"/>
                </a:solidFill>
                <a:latin typeface="SassoonPrimaryType" pitchFamily="2" charset="0"/>
              </a:rPr>
              <a:t>I have 5 straight sides.</a:t>
            </a:r>
            <a:endParaRPr lang="en-GB" sz="2400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14347" name="Text Box 11"/>
          <p:cNvSpPr txBox="1">
            <a:spLocks noChangeArrowheads="1"/>
          </p:cNvSpPr>
          <p:nvPr/>
        </p:nvSpPr>
        <p:spPr bwMode="auto">
          <a:xfrm>
            <a:off x="381000" y="1447800"/>
            <a:ext cx="7239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GB" sz="4000" dirty="0">
                <a:solidFill>
                  <a:schemeClr val="accent2"/>
                </a:solidFill>
                <a:latin typeface="SassoonPrimaryType" pitchFamily="2" charset="0"/>
              </a:rPr>
              <a:t>I have 5 vertices.</a:t>
            </a:r>
            <a:endParaRPr lang="en-GB" sz="2400" dirty="0">
              <a:solidFill>
                <a:srgbClr val="009900"/>
              </a:solidFill>
              <a:latin typeface="Times New Roman" pitchFamily="18" charset="0"/>
            </a:endParaRPr>
          </a:p>
        </p:txBody>
      </p:sp>
      <p:sp>
        <p:nvSpPr>
          <p:cNvPr id="14349" name="Rectangle 13"/>
          <p:cNvSpPr>
            <a:spLocks noChangeArrowheads="1"/>
          </p:cNvSpPr>
          <p:nvPr/>
        </p:nvSpPr>
        <p:spPr bwMode="auto">
          <a:xfrm>
            <a:off x="468313" y="2420938"/>
            <a:ext cx="43084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GB" sz="4000">
                <a:solidFill>
                  <a:srgbClr val="FF0000"/>
                </a:solidFill>
                <a:latin typeface="SassoonPrimaryType" pitchFamily="2" charset="0"/>
              </a:rPr>
              <a:t>What shape am I?</a:t>
            </a:r>
            <a:endParaRPr lang="en-GB" sz="4000">
              <a:solidFill>
                <a:srgbClr val="CC00CC"/>
              </a:solidFill>
              <a:latin typeface="SassoonPrimaryType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5756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3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3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3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3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0" grpId="0" animBg="1"/>
      <p:bldP spid="14341" grpId="0" animBg="1"/>
      <p:bldP spid="14344" grpId="0" autoUpdateAnimBg="0"/>
      <p:bldP spid="14346" grpId="0" autoUpdateAnimBg="0"/>
      <p:bldP spid="14347" grpId="0" autoUpdateAnimBg="0"/>
      <p:bldP spid="14349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AutoShape 4"/>
          <p:cNvSpPr>
            <a:spLocks noChangeArrowheads="1"/>
          </p:cNvSpPr>
          <p:nvPr/>
        </p:nvSpPr>
        <p:spPr bwMode="auto">
          <a:xfrm>
            <a:off x="2124075" y="3141663"/>
            <a:ext cx="3887788" cy="3024187"/>
          </a:xfrm>
          <a:prstGeom prst="hexagon">
            <a:avLst>
              <a:gd name="adj" fmla="val 32139"/>
              <a:gd name="vf" fmla="val 115470"/>
            </a:avLst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61" name="AutoShape 5"/>
          <p:cNvSpPr>
            <a:spLocks noChangeArrowheads="1"/>
          </p:cNvSpPr>
          <p:nvPr/>
        </p:nvSpPr>
        <p:spPr bwMode="auto">
          <a:xfrm>
            <a:off x="3276600" y="3716338"/>
            <a:ext cx="1447800" cy="1752600"/>
          </a:xfrm>
          <a:prstGeom prst="smileyFace">
            <a:avLst>
              <a:gd name="adj" fmla="val 4653"/>
            </a:avLst>
          </a:prstGeom>
          <a:solidFill>
            <a:srgbClr val="0000FF"/>
          </a:solidFill>
          <a:ln w="1587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62" name="Text Box 6"/>
          <p:cNvSpPr txBox="1">
            <a:spLocks noChangeArrowheads="1"/>
          </p:cNvSpPr>
          <p:nvPr/>
        </p:nvSpPr>
        <p:spPr bwMode="auto">
          <a:xfrm>
            <a:off x="395288" y="0"/>
            <a:ext cx="7239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en-GB" sz="4000">
                <a:solidFill>
                  <a:schemeClr val="accent2"/>
                </a:solidFill>
                <a:latin typeface="SassoonPrimaryType" pitchFamily="2" charset="0"/>
              </a:rPr>
              <a:t>I am a flat shape.</a:t>
            </a:r>
            <a:endParaRPr lang="en-GB" sz="2400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19463" name="Text Box 7"/>
          <p:cNvSpPr txBox="1">
            <a:spLocks noChangeArrowheads="1"/>
          </p:cNvSpPr>
          <p:nvPr/>
        </p:nvSpPr>
        <p:spPr bwMode="auto">
          <a:xfrm>
            <a:off x="381000" y="685800"/>
            <a:ext cx="7239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en-GB" sz="4000">
                <a:solidFill>
                  <a:schemeClr val="accent2"/>
                </a:solidFill>
                <a:latin typeface="SassoonPrimaryType" pitchFamily="2" charset="0"/>
              </a:rPr>
              <a:t>I have 6 straight sides.</a:t>
            </a:r>
            <a:endParaRPr lang="en-GB" sz="2400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19464" name="Text Box 8"/>
          <p:cNvSpPr txBox="1">
            <a:spLocks noChangeArrowheads="1"/>
          </p:cNvSpPr>
          <p:nvPr/>
        </p:nvSpPr>
        <p:spPr bwMode="auto">
          <a:xfrm>
            <a:off x="381000" y="1447800"/>
            <a:ext cx="7239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GB" sz="4000" dirty="0">
                <a:solidFill>
                  <a:schemeClr val="accent2"/>
                </a:solidFill>
                <a:latin typeface="SassoonPrimaryType" pitchFamily="2" charset="0"/>
              </a:rPr>
              <a:t>I have 6 vertices.</a:t>
            </a:r>
            <a:endParaRPr lang="en-GB" sz="2400" dirty="0">
              <a:solidFill>
                <a:srgbClr val="009900"/>
              </a:solidFill>
              <a:latin typeface="Times New Roman" pitchFamily="18" charset="0"/>
            </a:endParaRPr>
          </a:p>
        </p:txBody>
      </p:sp>
      <p:sp>
        <p:nvSpPr>
          <p:cNvPr id="19465" name="Rectangle 9"/>
          <p:cNvSpPr>
            <a:spLocks noChangeArrowheads="1"/>
          </p:cNvSpPr>
          <p:nvPr/>
        </p:nvSpPr>
        <p:spPr bwMode="auto">
          <a:xfrm>
            <a:off x="468313" y="2133600"/>
            <a:ext cx="43084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GB" sz="4000">
                <a:solidFill>
                  <a:srgbClr val="FF0000"/>
                </a:solidFill>
                <a:latin typeface="SassoonPrimaryType" pitchFamily="2" charset="0"/>
              </a:rPr>
              <a:t>What shape am I?</a:t>
            </a:r>
            <a:endParaRPr lang="en-GB" sz="4000">
              <a:solidFill>
                <a:srgbClr val="CC00CC"/>
              </a:solidFill>
              <a:latin typeface="SassoonPrimaryType" pitchFamily="2" charset="0"/>
            </a:endParaRPr>
          </a:p>
        </p:txBody>
      </p:sp>
      <p:sp>
        <p:nvSpPr>
          <p:cNvPr id="19466" name="AutoShape 10"/>
          <p:cNvSpPr>
            <a:spLocks noChangeArrowheads="1"/>
          </p:cNvSpPr>
          <p:nvPr/>
        </p:nvSpPr>
        <p:spPr bwMode="auto">
          <a:xfrm>
            <a:off x="5435600" y="2205038"/>
            <a:ext cx="2520950" cy="2232025"/>
          </a:xfrm>
          <a:prstGeom prst="wedgeEllipseCallout">
            <a:avLst>
              <a:gd name="adj1" fmla="val -71032"/>
              <a:gd name="adj2" fmla="val 5284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/>
            <a:r>
              <a:rPr lang="en-GB" sz="4000">
                <a:solidFill>
                  <a:srgbClr val="FF0000"/>
                </a:solidFill>
                <a:latin typeface="SassoonPrimaryType" pitchFamily="2" charset="0"/>
              </a:rPr>
              <a:t>I am a </a:t>
            </a:r>
          </a:p>
          <a:p>
            <a:pPr eaLnBrk="0" hangingPunct="0"/>
            <a:r>
              <a:rPr lang="en-GB" sz="4000">
                <a:solidFill>
                  <a:srgbClr val="FF0000"/>
                </a:solidFill>
                <a:latin typeface="SassoonPrimaryType" pitchFamily="2" charset="0"/>
              </a:rPr>
              <a:t>hexagon!</a:t>
            </a:r>
            <a:endParaRPr lang="en-GB" sz="24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5670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4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4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4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4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94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94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7" dur="20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0" grpId="0" animBg="1"/>
      <p:bldP spid="19461" grpId="0" animBg="1"/>
      <p:bldP spid="19462" grpId="0" autoUpdateAnimBg="0"/>
      <p:bldP spid="19463" grpId="0" autoUpdateAnimBg="0"/>
      <p:bldP spid="19464" grpId="0" autoUpdateAnimBg="0"/>
      <p:bldP spid="19465" grpId="0" autoUpdateAnimBg="0"/>
      <p:bldP spid="1946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AutoShape 4"/>
          <p:cNvSpPr>
            <a:spLocks noChangeArrowheads="1"/>
          </p:cNvSpPr>
          <p:nvPr/>
        </p:nvSpPr>
        <p:spPr bwMode="auto">
          <a:xfrm>
            <a:off x="6084888" y="2565400"/>
            <a:ext cx="2573337" cy="2087563"/>
          </a:xfrm>
          <a:prstGeom prst="wedgeEllipseCallout">
            <a:avLst>
              <a:gd name="adj1" fmla="val -64745"/>
              <a:gd name="adj2" fmla="val 53042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/>
            <a:r>
              <a:rPr lang="en-GB" sz="4000">
                <a:solidFill>
                  <a:srgbClr val="FF0000"/>
                </a:solidFill>
                <a:latin typeface="SassoonPrimaryType" pitchFamily="2" charset="0"/>
              </a:rPr>
              <a:t>I am an</a:t>
            </a:r>
          </a:p>
          <a:p>
            <a:pPr eaLnBrk="0" hangingPunct="0"/>
            <a:r>
              <a:rPr lang="en-GB" sz="4000">
                <a:solidFill>
                  <a:srgbClr val="FF0000"/>
                </a:solidFill>
                <a:latin typeface="SassoonPrimaryType" pitchFamily="2" charset="0"/>
              </a:rPr>
              <a:t>heptagon!</a:t>
            </a:r>
            <a:endParaRPr lang="en-GB" sz="2400">
              <a:latin typeface="Times New Roman" pitchFamily="18" charset="0"/>
            </a:endParaRPr>
          </a:p>
        </p:txBody>
      </p:sp>
      <p:sp>
        <p:nvSpPr>
          <p:cNvPr id="23557" name="Text Box 5"/>
          <p:cNvSpPr txBox="1">
            <a:spLocks noChangeArrowheads="1"/>
          </p:cNvSpPr>
          <p:nvPr/>
        </p:nvSpPr>
        <p:spPr bwMode="auto">
          <a:xfrm>
            <a:off x="395288" y="0"/>
            <a:ext cx="7239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en-GB" sz="4000">
                <a:solidFill>
                  <a:schemeClr val="accent2"/>
                </a:solidFill>
                <a:latin typeface="SassoonPrimaryType" pitchFamily="2" charset="0"/>
              </a:rPr>
              <a:t>I am a flat shape.</a:t>
            </a:r>
            <a:endParaRPr lang="en-GB" sz="2400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23558" name="Text Box 6"/>
          <p:cNvSpPr txBox="1">
            <a:spLocks noChangeArrowheads="1"/>
          </p:cNvSpPr>
          <p:nvPr/>
        </p:nvSpPr>
        <p:spPr bwMode="auto">
          <a:xfrm>
            <a:off x="381000" y="685800"/>
            <a:ext cx="7239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en-GB" sz="4000">
                <a:solidFill>
                  <a:schemeClr val="accent2"/>
                </a:solidFill>
                <a:latin typeface="SassoonPrimaryType" pitchFamily="2" charset="0"/>
              </a:rPr>
              <a:t>I have 7 straight sides.</a:t>
            </a:r>
            <a:endParaRPr lang="en-GB" sz="2400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23559" name="Text Box 7"/>
          <p:cNvSpPr txBox="1">
            <a:spLocks noChangeArrowheads="1"/>
          </p:cNvSpPr>
          <p:nvPr/>
        </p:nvSpPr>
        <p:spPr bwMode="auto">
          <a:xfrm>
            <a:off x="381000" y="1447800"/>
            <a:ext cx="7239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GB" sz="4000" dirty="0">
                <a:solidFill>
                  <a:schemeClr val="accent2"/>
                </a:solidFill>
                <a:latin typeface="SassoonPrimaryType" pitchFamily="2" charset="0"/>
              </a:rPr>
              <a:t>I have 7 vertices.</a:t>
            </a:r>
            <a:endParaRPr lang="en-GB" sz="2400" dirty="0">
              <a:solidFill>
                <a:srgbClr val="009900"/>
              </a:solidFill>
              <a:latin typeface="Times New Roman" pitchFamily="18" charset="0"/>
            </a:endParaRPr>
          </a:p>
        </p:txBody>
      </p:sp>
      <p:sp>
        <p:nvSpPr>
          <p:cNvPr id="23560" name="Rectangle 8"/>
          <p:cNvSpPr>
            <a:spLocks noChangeArrowheads="1"/>
          </p:cNvSpPr>
          <p:nvPr/>
        </p:nvSpPr>
        <p:spPr bwMode="auto">
          <a:xfrm>
            <a:off x="468313" y="2133600"/>
            <a:ext cx="43084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GB" sz="4000">
                <a:solidFill>
                  <a:srgbClr val="FF0000"/>
                </a:solidFill>
                <a:latin typeface="SassoonPrimaryType" pitchFamily="2" charset="0"/>
              </a:rPr>
              <a:t>What shape am I?</a:t>
            </a:r>
            <a:endParaRPr lang="en-GB" sz="4000">
              <a:solidFill>
                <a:srgbClr val="CC00CC"/>
              </a:solidFill>
              <a:latin typeface="SassoonPrimaryType" pitchFamily="2" charset="0"/>
            </a:endParaRPr>
          </a:p>
        </p:txBody>
      </p:sp>
      <p:pic>
        <p:nvPicPr>
          <p:cNvPr id="23561" name="Picture 9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450" y="2997200"/>
            <a:ext cx="4229100" cy="2973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22550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5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35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35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35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35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35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6" grpId="0" animBg="1" autoUpdateAnimBg="0"/>
      <p:bldP spid="23557" grpId="0" autoUpdateAnimBg="0"/>
      <p:bldP spid="23558" grpId="0" autoUpdateAnimBg="0"/>
      <p:bldP spid="23559" grpId="0" autoUpdateAnimBg="0"/>
      <p:bldP spid="23560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395288" y="0"/>
            <a:ext cx="7239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en-GB" sz="4000">
                <a:solidFill>
                  <a:schemeClr val="accent2"/>
                </a:solidFill>
                <a:latin typeface="SassoonPrimaryType" pitchFamily="2" charset="0"/>
              </a:rPr>
              <a:t>I am a flat shape.</a:t>
            </a:r>
            <a:endParaRPr lang="en-GB" sz="2400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381000" y="685800"/>
            <a:ext cx="7239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en-GB" sz="4000">
                <a:solidFill>
                  <a:schemeClr val="accent2"/>
                </a:solidFill>
                <a:latin typeface="SassoonPrimaryType" pitchFamily="2" charset="0"/>
              </a:rPr>
              <a:t>I have 8 straight sides.</a:t>
            </a:r>
            <a:endParaRPr lang="en-GB" sz="2400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18438" name="Text Box 6"/>
          <p:cNvSpPr txBox="1">
            <a:spLocks noChangeArrowheads="1"/>
          </p:cNvSpPr>
          <p:nvPr/>
        </p:nvSpPr>
        <p:spPr bwMode="auto">
          <a:xfrm>
            <a:off x="381000" y="1447800"/>
            <a:ext cx="7239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GB" sz="4000" dirty="0">
                <a:solidFill>
                  <a:schemeClr val="accent2"/>
                </a:solidFill>
                <a:latin typeface="SassoonPrimaryType" pitchFamily="2" charset="0"/>
              </a:rPr>
              <a:t>I have 8 vertices.</a:t>
            </a:r>
            <a:endParaRPr lang="en-GB" sz="2400" dirty="0">
              <a:solidFill>
                <a:srgbClr val="009900"/>
              </a:solidFill>
              <a:latin typeface="Times New Roman" pitchFamily="18" charset="0"/>
            </a:endParaRPr>
          </a:p>
        </p:txBody>
      </p:sp>
      <p:sp>
        <p:nvSpPr>
          <p:cNvPr id="18440" name="Rectangle 8"/>
          <p:cNvSpPr>
            <a:spLocks noChangeArrowheads="1"/>
          </p:cNvSpPr>
          <p:nvPr/>
        </p:nvSpPr>
        <p:spPr bwMode="auto">
          <a:xfrm>
            <a:off x="468313" y="2133600"/>
            <a:ext cx="43084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GB" sz="4000">
                <a:solidFill>
                  <a:srgbClr val="FF0000"/>
                </a:solidFill>
                <a:latin typeface="SassoonPrimaryType" pitchFamily="2" charset="0"/>
              </a:rPr>
              <a:t>What shape am I?</a:t>
            </a:r>
            <a:endParaRPr lang="en-GB" sz="4000">
              <a:solidFill>
                <a:srgbClr val="CC00CC"/>
              </a:solidFill>
              <a:latin typeface="SassoonPrimaryType" pitchFamily="2" charset="0"/>
            </a:endParaRPr>
          </a:p>
        </p:txBody>
      </p:sp>
      <p:sp>
        <p:nvSpPr>
          <p:cNvPr id="18441" name="AutoShape 9"/>
          <p:cNvSpPr>
            <a:spLocks noChangeArrowheads="1"/>
          </p:cNvSpPr>
          <p:nvPr/>
        </p:nvSpPr>
        <p:spPr bwMode="auto">
          <a:xfrm>
            <a:off x="3635375" y="2997200"/>
            <a:ext cx="3455988" cy="3529013"/>
          </a:xfrm>
          <a:prstGeom prst="octagon">
            <a:avLst>
              <a:gd name="adj" fmla="val 29287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42" name="AutoShape 10"/>
          <p:cNvSpPr>
            <a:spLocks noChangeArrowheads="1"/>
          </p:cNvSpPr>
          <p:nvPr/>
        </p:nvSpPr>
        <p:spPr bwMode="auto">
          <a:xfrm>
            <a:off x="4500563" y="3789363"/>
            <a:ext cx="1447800" cy="1752600"/>
          </a:xfrm>
          <a:prstGeom prst="smileyFace">
            <a:avLst>
              <a:gd name="adj" fmla="val 4653"/>
            </a:avLst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43" name="AutoShape 11"/>
          <p:cNvSpPr>
            <a:spLocks noChangeArrowheads="1"/>
          </p:cNvSpPr>
          <p:nvPr/>
        </p:nvSpPr>
        <p:spPr bwMode="auto">
          <a:xfrm>
            <a:off x="6372225" y="2565400"/>
            <a:ext cx="2286000" cy="2057400"/>
          </a:xfrm>
          <a:prstGeom prst="wedgeEllipseCallout">
            <a:avLst>
              <a:gd name="adj1" fmla="val -79167"/>
              <a:gd name="adj2" fmla="val 54551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/>
            <a:r>
              <a:rPr lang="en-GB" sz="4000">
                <a:solidFill>
                  <a:srgbClr val="FF0000"/>
                </a:solidFill>
                <a:latin typeface="SassoonPrimaryType" pitchFamily="2" charset="0"/>
              </a:rPr>
              <a:t>I am an</a:t>
            </a:r>
          </a:p>
          <a:p>
            <a:pPr eaLnBrk="0" hangingPunct="0"/>
            <a:r>
              <a:rPr lang="en-GB" sz="4000">
                <a:solidFill>
                  <a:srgbClr val="FF0000"/>
                </a:solidFill>
                <a:latin typeface="SassoonPrimaryType" pitchFamily="2" charset="0"/>
              </a:rPr>
              <a:t>octagon!</a:t>
            </a:r>
            <a:endParaRPr lang="en-GB" sz="2400">
              <a:latin typeface="Times New Roman" pitchFamily="18" charset="0"/>
            </a:endParaRPr>
          </a:p>
        </p:txBody>
      </p:sp>
      <p:pic>
        <p:nvPicPr>
          <p:cNvPr id="18450" name="Picture 18" descr="MCj0215301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7763" y="260350"/>
            <a:ext cx="1812925" cy="2085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5508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0" fill="hold"/>
                                        <p:tgtEl>
                                          <p:spTgt spid="184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0" fill="hold"/>
                                        <p:tgtEl>
                                          <p:spTgt spid="184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84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84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84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84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84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84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3.4104E-6 L -0.59514 0.48786 " pathEditMode="relative" rAng="0" ptsTypes="AA">
                                      <p:cBhvr>
                                        <p:cTn id="50" dur="2000" fill="hold"/>
                                        <p:tgtEl>
                                          <p:spTgt spid="184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757" y="243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6" grpId="0" autoUpdateAnimBg="0"/>
      <p:bldP spid="18437" grpId="0" autoUpdateAnimBg="0"/>
      <p:bldP spid="18438" grpId="0" autoUpdateAnimBg="0"/>
      <p:bldP spid="18440" grpId="0" autoUpdateAnimBg="0"/>
      <p:bldP spid="18441" grpId="0" animBg="1"/>
      <p:bldP spid="18442" grpId="0" animBg="1"/>
      <p:bldP spid="18443" grpId="0" animBg="1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609600" y="4724400"/>
            <a:ext cx="1447800" cy="13716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6" name="Oval 4"/>
          <p:cNvSpPr>
            <a:spLocks noChangeArrowheads="1"/>
          </p:cNvSpPr>
          <p:nvPr/>
        </p:nvSpPr>
        <p:spPr bwMode="auto">
          <a:xfrm>
            <a:off x="7239000" y="4724400"/>
            <a:ext cx="1600200" cy="15240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7" name="AutoShape 5"/>
          <p:cNvSpPr>
            <a:spLocks noChangeArrowheads="1"/>
          </p:cNvSpPr>
          <p:nvPr/>
        </p:nvSpPr>
        <p:spPr bwMode="auto">
          <a:xfrm>
            <a:off x="457200" y="457200"/>
            <a:ext cx="1676400" cy="1676400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8" name="Rectangle 6"/>
          <p:cNvSpPr>
            <a:spLocks noChangeArrowheads="1"/>
          </p:cNvSpPr>
          <p:nvPr/>
        </p:nvSpPr>
        <p:spPr bwMode="auto">
          <a:xfrm>
            <a:off x="7543800" y="533400"/>
            <a:ext cx="1295400" cy="2590800"/>
          </a:xfrm>
          <a:prstGeom prst="rect">
            <a:avLst/>
          </a:prstGeom>
          <a:solidFill>
            <a:srgbClr val="CC00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title"/>
          </p:nvPr>
        </p:nvSpPr>
        <p:spPr>
          <a:xfrm>
            <a:off x="611188" y="2997200"/>
            <a:ext cx="8229600" cy="1143000"/>
          </a:xfrm>
        </p:spPr>
        <p:txBody>
          <a:bodyPr>
            <a:noAutofit/>
          </a:bodyPr>
          <a:lstStyle/>
          <a:p>
            <a:r>
              <a:rPr lang="en-GB" sz="8000" dirty="0">
                <a:solidFill>
                  <a:schemeClr val="accent2"/>
                </a:solidFill>
                <a:latin typeface=".VnHelvetIns" pitchFamily="34" charset="0"/>
              </a:rPr>
              <a:t>WELL DONE</a:t>
            </a:r>
            <a:endParaRPr lang="en-US" sz="8000" dirty="0">
              <a:solidFill>
                <a:schemeClr val="accent2"/>
              </a:solidFill>
              <a:latin typeface=".VnHelvetIn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8548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2000" fill="hold"/>
                                        <p:tgtEl>
                                          <p:spTgt spid="1331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16" dur="1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9" grpId="0"/>
      <p:bldP spid="13319" grpId="1"/>
      <p:bldP spid="13319" grpId="2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486486"/>
            <a:ext cx="7772400" cy="1470025"/>
          </a:xfrm>
        </p:spPr>
        <p:txBody>
          <a:bodyPr>
            <a:noAutofit/>
          </a:bodyPr>
          <a:lstStyle/>
          <a:p>
            <a:r>
              <a:rPr lang="en-US" sz="5400" dirty="0">
                <a:solidFill>
                  <a:srgbClr val="FF0000"/>
                </a:solidFill>
              </a:rPr>
              <a:t>What properties does a 3D SHAPE have ?</a:t>
            </a:r>
          </a:p>
        </p:txBody>
      </p:sp>
      <p:sp>
        <p:nvSpPr>
          <p:cNvPr id="3" name="Cube 2"/>
          <p:cNvSpPr/>
          <p:nvPr/>
        </p:nvSpPr>
        <p:spPr>
          <a:xfrm>
            <a:off x="2428860" y="2514600"/>
            <a:ext cx="4214842" cy="3071834"/>
          </a:xfrm>
          <a:prstGeom prst="cube">
            <a:avLst/>
          </a:prstGeom>
          <a:solidFill>
            <a:srgbClr val="00B0F0"/>
          </a:solidFill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34217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be 6"/>
          <p:cNvSpPr/>
          <p:nvPr/>
        </p:nvSpPr>
        <p:spPr>
          <a:xfrm>
            <a:off x="2428860" y="1928802"/>
            <a:ext cx="4214842" cy="3071834"/>
          </a:xfrm>
          <a:prstGeom prst="cube">
            <a:avLst/>
          </a:prstGeom>
          <a:solidFill>
            <a:srgbClr val="00B0F0"/>
          </a:solidFill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438400" y="2714620"/>
            <a:ext cx="3429023" cy="2286016"/>
          </a:xfrm>
          <a:prstGeom prst="rect">
            <a:avLst/>
          </a:prstGeom>
          <a:solidFill>
            <a:srgbClr val="92D050">
              <a:alpha val="78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1714480" y="3286124"/>
            <a:ext cx="1643074" cy="285752"/>
          </a:xfrm>
          <a:prstGeom prst="straightConnector1">
            <a:avLst/>
          </a:prstGeom>
          <a:ln w="50800">
            <a:solidFill>
              <a:srgbClr val="92D05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28600" y="2819400"/>
            <a:ext cx="15763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>
                <a:solidFill>
                  <a:srgbClr val="92D050"/>
                </a:solidFill>
                <a:latin typeface="Comic Sans MS" pitchFamily="66" charset="0"/>
              </a:rPr>
              <a:t>Face</a:t>
            </a:r>
            <a:endParaRPr lang="en-US" sz="4000" b="1" dirty="0">
              <a:solidFill>
                <a:srgbClr val="92D05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8196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be 6"/>
          <p:cNvSpPr/>
          <p:nvPr/>
        </p:nvSpPr>
        <p:spPr>
          <a:xfrm>
            <a:off x="2428860" y="1928802"/>
            <a:ext cx="4214842" cy="3071834"/>
          </a:xfrm>
          <a:prstGeom prst="cube">
            <a:avLst/>
          </a:prstGeom>
          <a:solidFill>
            <a:srgbClr val="00B0F0"/>
          </a:solidFill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2428860" y="2714620"/>
            <a:ext cx="3429024" cy="1588"/>
          </a:xfrm>
          <a:prstGeom prst="line">
            <a:avLst/>
          </a:prstGeom>
          <a:ln w="53975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2428860" y="5000636"/>
            <a:ext cx="3429024" cy="1588"/>
          </a:xfrm>
          <a:prstGeom prst="line">
            <a:avLst/>
          </a:prstGeom>
          <a:ln w="53975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3214678" y="1928802"/>
            <a:ext cx="3429024" cy="1588"/>
          </a:xfrm>
          <a:prstGeom prst="line">
            <a:avLst/>
          </a:prstGeom>
          <a:ln w="53975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5400000">
            <a:off x="1285058" y="3858422"/>
            <a:ext cx="2287604" cy="1588"/>
          </a:xfrm>
          <a:prstGeom prst="line">
            <a:avLst/>
          </a:prstGeom>
          <a:ln w="53975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5400000">
            <a:off x="4713288" y="3859216"/>
            <a:ext cx="2287604" cy="1588"/>
          </a:xfrm>
          <a:prstGeom prst="line">
            <a:avLst/>
          </a:prstGeom>
          <a:ln w="53975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5400000">
            <a:off x="5500694" y="3073398"/>
            <a:ext cx="2287604" cy="1588"/>
          </a:xfrm>
          <a:prstGeom prst="line">
            <a:avLst/>
          </a:prstGeom>
          <a:ln w="53975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rot="5400000">
            <a:off x="2427669" y="1929199"/>
            <a:ext cx="785818" cy="785024"/>
          </a:xfrm>
          <a:prstGeom prst="line">
            <a:avLst/>
          </a:prstGeom>
          <a:ln w="53975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5400000">
            <a:off x="5855899" y="1930787"/>
            <a:ext cx="785818" cy="785024"/>
          </a:xfrm>
          <a:prstGeom prst="line">
            <a:avLst/>
          </a:prstGeom>
          <a:ln w="53975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rot="5400000">
            <a:off x="5859869" y="4215215"/>
            <a:ext cx="785818" cy="785024"/>
          </a:xfrm>
          <a:prstGeom prst="line">
            <a:avLst/>
          </a:prstGeom>
          <a:ln w="53975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1752592" y="1928802"/>
            <a:ext cx="1143008" cy="357190"/>
          </a:xfrm>
          <a:prstGeom prst="straightConnector1">
            <a:avLst/>
          </a:prstGeom>
          <a:ln w="50800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rot="16200000" flipH="1">
            <a:off x="1191009" y="2404669"/>
            <a:ext cx="1571636" cy="905654"/>
          </a:xfrm>
          <a:prstGeom prst="straightConnector1">
            <a:avLst/>
          </a:prstGeom>
          <a:ln w="53975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190520" y="1501914"/>
            <a:ext cx="17144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>
                <a:solidFill>
                  <a:srgbClr val="FF0000"/>
                </a:solidFill>
                <a:latin typeface="Comic Sans MS" pitchFamily="66" charset="0"/>
              </a:rPr>
              <a:t>Edges</a:t>
            </a:r>
            <a:endParaRPr lang="en-US" sz="40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8055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533400"/>
            <a:ext cx="7772400" cy="1470025"/>
          </a:xfrm>
        </p:spPr>
        <p:txBody>
          <a:bodyPr>
            <a:noAutofit/>
          </a:bodyPr>
          <a:lstStyle/>
          <a:p>
            <a:r>
              <a:rPr lang="en-US" sz="5400" dirty="0">
                <a:solidFill>
                  <a:srgbClr val="FF0000"/>
                </a:solidFill>
              </a:rPr>
              <a:t>What properties does a 2D SHAPE have ?</a:t>
            </a: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143000" y="5029200"/>
            <a:ext cx="1447800" cy="13716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" name="Oval 4"/>
          <p:cNvSpPr>
            <a:spLocks noChangeArrowheads="1"/>
          </p:cNvSpPr>
          <p:nvPr/>
        </p:nvSpPr>
        <p:spPr bwMode="auto">
          <a:xfrm>
            <a:off x="6565900" y="4876800"/>
            <a:ext cx="1600200" cy="15240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AutoShape 5"/>
          <p:cNvSpPr>
            <a:spLocks noChangeArrowheads="1"/>
          </p:cNvSpPr>
          <p:nvPr/>
        </p:nvSpPr>
        <p:spPr bwMode="auto">
          <a:xfrm>
            <a:off x="1524000" y="2527300"/>
            <a:ext cx="1676400" cy="1676400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 rot="5400000">
            <a:off x="6718300" y="2247900"/>
            <a:ext cx="1295400" cy="2590800"/>
          </a:xfrm>
          <a:prstGeom prst="rect">
            <a:avLst/>
          </a:prstGeom>
          <a:solidFill>
            <a:srgbClr val="CC00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64824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be 6"/>
          <p:cNvSpPr/>
          <p:nvPr/>
        </p:nvSpPr>
        <p:spPr>
          <a:xfrm>
            <a:off x="1981200" y="1928802"/>
            <a:ext cx="4214842" cy="3071834"/>
          </a:xfrm>
          <a:prstGeom prst="cube">
            <a:avLst/>
          </a:prstGeom>
          <a:solidFill>
            <a:srgbClr val="00B0F0"/>
          </a:solidFill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828800" y="2571744"/>
            <a:ext cx="285752" cy="285752"/>
          </a:xfrm>
          <a:prstGeom prst="ellipse">
            <a:avLst/>
          </a:prstGeom>
          <a:noFill/>
          <a:ln w="25400">
            <a:solidFill>
              <a:srgbClr val="FFC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1828800" y="4857760"/>
            <a:ext cx="285752" cy="285752"/>
          </a:xfrm>
          <a:prstGeom prst="ellipse">
            <a:avLst/>
          </a:prstGeom>
          <a:noFill/>
          <a:ln w="25400">
            <a:solidFill>
              <a:srgbClr val="FFC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5257824" y="4857760"/>
            <a:ext cx="285752" cy="285752"/>
          </a:xfrm>
          <a:prstGeom prst="ellipse">
            <a:avLst/>
          </a:prstGeom>
          <a:noFill/>
          <a:ln w="25400">
            <a:solidFill>
              <a:srgbClr val="FFC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6053166" y="4071942"/>
            <a:ext cx="285752" cy="285752"/>
          </a:xfrm>
          <a:prstGeom prst="ellipse">
            <a:avLst/>
          </a:prstGeom>
          <a:noFill/>
          <a:ln w="25400">
            <a:solidFill>
              <a:srgbClr val="FFC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5257824" y="2571744"/>
            <a:ext cx="285752" cy="285752"/>
          </a:xfrm>
          <a:prstGeom prst="ellipse">
            <a:avLst/>
          </a:prstGeom>
          <a:noFill/>
          <a:ln w="25400">
            <a:solidFill>
              <a:srgbClr val="FFC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2614618" y="1785926"/>
            <a:ext cx="285752" cy="285752"/>
          </a:xfrm>
          <a:prstGeom prst="ellipse">
            <a:avLst/>
          </a:prstGeom>
          <a:noFill/>
          <a:ln w="25400">
            <a:solidFill>
              <a:srgbClr val="FFC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6053166" y="1785926"/>
            <a:ext cx="285752" cy="285752"/>
          </a:xfrm>
          <a:prstGeom prst="ellipse">
            <a:avLst/>
          </a:prstGeom>
          <a:noFill/>
          <a:ln w="25400">
            <a:solidFill>
              <a:srgbClr val="FFC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Arrow Connector 14"/>
          <p:cNvCxnSpPr>
            <a:stCxn id="20" idx="0"/>
          </p:cNvCxnSpPr>
          <p:nvPr/>
        </p:nvCxnSpPr>
        <p:spPr>
          <a:xfrm flipH="1" flipV="1">
            <a:off x="6338922" y="1964526"/>
            <a:ext cx="1071534" cy="1035847"/>
          </a:xfrm>
          <a:prstGeom prst="straightConnector1">
            <a:avLst/>
          </a:prstGeom>
          <a:ln w="50800">
            <a:solidFill>
              <a:srgbClr val="FFC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20" idx="2"/>
            <a:endCxn id="11" idx="6"/>
          </p:cNvCxnSpPr>
          <p:nvPr/>
        </p:nvCxnSpPr>
        <p:spPr>
          <a:xfrm flipH="1">
            <a:off x="6338918" y="3708259"/>
            <a:ext cx="1071538" cy="506559"/>
          </a:xfrm>
          <a:prstGeom prst="straightConnector1">
            <a:avLst/>
          </a:prstGeom>
          <a:ln w="53975">
            <a:solidFill>
              <a:srgbClr val="FFC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6286512" y="3000373"/>
            <a:ext cx="22478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>
                <a:solidFill>
                  <a:srgbClr val="FFC000"/>
                </a:solidFill>
                <a:latin typeface="Comic Sans MS" pitchFamily="66" charset="0"/>
              </a:rPr>
              <a:t>Vertices</a:t>
            </a:r>
            <a:endParaRPr lang="en-US" sz="4000" b="1" dirty="0">
              <a:solidFill>
                <a:srgbClr val="FFC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743186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be 6"/>
          <p:cNvSpPr/>
          <p:nvPr/>
        </p:nvSpPr>
        <p:spPr>
          <a:xfrm>
            <a:off x="2428860" y="1928802"/>
            <a:ext cx="4214842" cy="3071834"/>
          </a:xfrm>
          <a:prstGeom prst="cube">
            <a:avLst/>
          </a:prstGeom>
          <a:solidFill>
            <a:srgbClr val="00B0F0"/>
          </a:solidFill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428860" y="2714620"/>
            <a:ext cx="3429024" cy="2286016"/>
          </a:xfrm>
          <a:prstGeom prst="rect">
            <a:avLst/>
          </a:prstGeom>
          <a:solidFill>
            <a:srgbClr val="92D050">
              <a:alpha val="78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1714480" y="3286124"/>
            <a:ext cx="1643074" cy="285752"/>
          </a:xfrm>
          <a:prstGeom prst="straightConnector1">
            <a:avLst/>
          </a:prstGeom>
          <a:ln w="50800">
            <a:solidFill>
              <a:srgbClr val="92D05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928662" y="3071810"/>
            <a:ext cx="952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rgbClr val="92D050"/>
                </a:solidFill>
                <a:latin typeface="Comic Sans MS" pitchFamily="66" charset="0"/>
              </a:rPr>
              <a:t>Face</a:t>
            </a:r>
            <a:endParaRPr lang="en-US" b="1" dirty="0">
              <a:solidFill>
                <a:srgbClr val="92D050"/>
              </a:solidFill>
              <a:latin typeface="Comic Sans MS" pitchFamily="66" charset="0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2285984" y="2571744"/>
            <a:ext cx="285752" cy="285752"/>
          </a:xfrm>
          <a:prstGeom prst="ellipse">
            <a:avLst/>
          </a:prstGeom>
          <a:noFill/>
          <a:ln w="25400">
            <a:solidFill>
              <a:srgbClr val="FFC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2285984" y="4857760"/>
            <a:ext cx="285752" cy="285752"/>
          </a:xfrm>
          <a:prstGeom prst="ellipse">
            <a:avLst/>
          </a:prstGeom>
          <a:noFill/>
          <a:ln w="25400">
            <a:solidFill>
              <a:srgbClr val="FFC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5715008" y="4857760"/>
            <a:ext cx="285752" cy="285752"/>
          </a:xfrm>
          <a:prstGeom prst="ellipse">
            <a:avLst/>
          </a:prstGeom>
          <a:noFill/>
          <a:ln w="25400">
            <a:solidFill>
              <a:srgbClr val="FFC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6510350" y="4071942"/>
            <a:ext cx="285752" cy="285752"/>
          </a:xfrm>
          <a:prstGeom prst="ellipse">
            <a:avLst/>
          </a:prstGeom>
          <a:noFill/>
          <a:ln w="25400">
            <a:solidFill>
              <a:srgbClr val="FFC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5715008" y="2571744"/>
            <a:ext cx="285752" cy="285752"/>
          </a:xfrm>
          <a:prstGeom prst="ellipse">
            <a:avLst/>
          </a:prstGeom>
          <a:noFill/>
          <a:ln w="25400">
            <a:solidFill>
              <a:srgbClr val="FFC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3071802" y="1785926"/>
            <a:ext cx="285752" cy="285752"/>
          </a:xfrm>
          <a:prstGeom prst="ellipse">
            <a:avLst/>
          </a:prstGeom>
          <a:noFill/>
          <a:ln w="25400">
            <a:solidFill>
              <a:srgbClr val="FFC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6510350" y="1785926"/>
            <a:ext cx="285752" cy="285752"/>
          </a:xfrm>
          <a:prstGeom prst="ellipse">
            <a:avLst/>
          </a:prstGeom>
          <a:noFill/>
          <a:ln w="25400">
            <a:solidFill>
              <a:srgbClr val="FFC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Arrow Connector 17"/>
          <p:cNvCxnSpPr>
            <a:stCxn id="20" idx="0"/>
          </p:cNvCxnSpPr>
          <p:nvPr/>
        </p:nvCxnSpPr>
        <p:spPr>
          <a:xfrm flipH="1" flipV="1">
            <a:off x="6796105" y="1964525"/>
            <a:ext cx="614351" cy="1035848"/>
          </a:xfrm>
          <a:prstGeom prst="straightConnector1">
            <a:avLst/>
          </a:prstGeom>
          <a:ln w="50800">
            <a:solidFill>
              <a:srgbClr val="FFC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20" idx="2"/>
          </p:cNvCxnSpPr>
          <p:nvPr/>
        </p:nvCxnSpPr>
        <p:spPr>
          <a:xfrm flipH="1">
            <a:off x="6796102" y="3369705"/>
            <a:ext cx="614354" cy="773675"/>
          </a:xfrm>
          <a:prstGeom prst="straightConnector1">
            <a:avLst/>
          </a:prstGeom>
          <a:ln w="53975">
            <a:solidFill>
              <a:srgbClr val="FFC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6286512" y="3000373"/>
            <a:ext cx="2247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rgbClr val="FFC000"/>
                </a:solidFill>
                <a:latin typeface="Comic Sans MS" pitchFamily="66" charset="0"/>
              </a:rPr>
              <a:t>Vertices</a:t>
            </a:r>
            <a:endParaRPr lang="en-US" b="1" dirty="0">
              <a:solidFill>
                <a:srgbClr val="FFC000"/>
              </a:solidFill>
              <a:latin typeface="Comic Sans MS" pitchFamily="66" charset="0"/>
            </a:endParaRPr>
          </a:p>
        </p:txBody>
      </p:sp>
      <p:cxnSp>
        <p:nvCxnSpPr>
          <p:cNvPr id="21" name="Straight Connector 20"/>
          <p:cNvCxnSpPr/>
          <p:nvPr/>
        </p:nvCxnSpPr>
        <p:spPr>
          <a:xfrm>
            <a:off x="2428860" y="2714620"/>
            <a:ext cx="3429024" cy="1588"/>
          </a:xfrm>
          <a:prstGeom prst="line">
            <a:avLst/>
          </a:prstGeom>
          <a:ln w="53975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2428860" y="5000636"/>
            <a:ext cx="3429024" cy="1588"/>
          </a:xfrm>
          <a:prstGeom prst="line">
            <a:avLst/>
          </a:prstGeom>
          <a:ln w="53975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3214678" y="1928802"/>
            <a:ext cx="3429024" cy="1588"/>
          </a:xfrm>
          <a:prstGeom prst="line">
            <a:avLst/>
          </a:prstGeom>
          <a:ln w="53975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rot="5400000">
            <a:off x="1285058" y="3858422"/>
            <a:ext cx="2287604" cy="1588"/>
          </a:xfrm>
          <a:prstGeom prst="line">
            <a:avLst/>
          </a:prstGeom>
          <a:ln w="53975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rot="5400000">
            <a:off x="4713288" y="3859216"/>
            <a:ext cx="2287604" cy="1588"/>
          </a:xfrm>
          <a:prstGeom prst="line">
            <a:avLst/>
          </a:prstGeom>
          <a:ln w="53975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rot="5400000">
            <a:off x="5500694" y="3073398"/>
            <a:ext cx="2287604" cy="1588"/>
          </a:xfrm>
          <a:prstGeom prst="line">
            <a:avLst/>
          </a:prstGeom>
          <a:ln w="53975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rot="5400000">
            <a:off x="2427669" y="1929199"/>
            <a:ext cx="785818" cy="785024"/>
          </a:xfrm>
          <a:prstGeom prst="line">
            <a:avLst/>
          </a:prstGeom>
          <a:ln w="53975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rot="5400000">
            <a:off x="5855899" y="1930787"/>
            <a:ext cx="785818" cy="785024"/>
          </a:xfrm>
          <a:prstGeom prst="line">
            <a:avLst/>
          </a:prstGeom>
          <a:ln w="53975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1643042" y="1928802"/>
            <a:ext cx="1143008" cy="357190"/>
          </a:xfrm>
          <a:prstGeom prst="straightConnector1">
            <a:avLst/>
          </a:prstGeom>
          <a:ln w="50800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rot="16200000" flipH="1">
            <a:off x="1191009" y="2404669"/>
            <a:ext cx="1571636" cy="905654"/>
          </a:xfrm>
          <a:prstGeom prst="straightConnector1">
            <a:avLst/>
          </a:prstGeom>
          <a:ln w="53975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762000" y="1702345"/>
            <a:ext cx="952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rgbClr val="FF0000"/>
                </a:solidFill>
                <a:latin typeface="Comic Sans MS" pitchFamily="66" charset="0"/>
              </a:rPr>
              <a:t>Edges</a:t>
            </a:r>
            <a:endParaRPr lang="en-US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410346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638002"/>
            <a:ext cx="7772400" cy="1143000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GB" sz="7200" dirty="0">
                <a:solidFill>
                  <a:schemeClr val="tx1"/>
                </a:solidFill>
                <a:latin typeface="SassoonPrimaryType" pitchFamily="2" charset="0"/>
              </a:rPr>
              <a:t>Can you guess the shape?</a:t>
            </a:r>
          </a:p>
        </p:txBody>
      </p:sp>
      <p:pic>
        <p:nvPicPr>
          <p:cNvPr id="7" name="Picture 5" descr="MCED00213_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1344" y="885402"/>
            <a:ext cx="1056038" cy="13919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AutoShape 15"/>
          <p:cNvSpPr>
            <a:spLocks noChangeArrowheads="1"/>
          </p:cNvSpPr>
          <p:nvPr/>
        </p:nvSpPr>
        <p:spPr bwMode="auto">
          <a:xfrm>
            <a:off x="4024335" y="533400"/>
            <a:ext cx="1151990" cy="1134194"/>
          </a:xfrm>
          <a:prstGeom prst="cube">
            <a:avLst>
              <a:gd name="adj" fmla="val 25000"/>
            </a:avLst>
          </a:prstGeom>
          <a:solidFill>
            <a:srgbClr val="3399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AutoShape 16"/>
          <p:cNvSpPr>
            <a:spLocks noChangeArrowheads="1"/>
          </p:cNvSpPr>
          <p:nvPr/>
        </p:nvSpPr>
        <p:spPr bwMode="auto">
          <a:xfrm>
            <a:off x="7016051" y="4572000"/>
            <a:ext cx="1137349" cy="1620334"/>
          </a:xfrm>
          <a:prstGeom prst="cube">
            <a:avLst>
              <a:gd name="adj" fmla="val 25000"/>
            </a:avLst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AutoShape 17"/>
          <p:cNvSpPr>
            <a:spLocks noChangeArrowheads="1"/>
          </p:cNvSpPr>
          <p:nvPr/>
        </p:nvSpPr>
        <p:spPr bwMode="auto">
          <a:xfrm>
            <a:off x="990600" y="4828014"/>
            <a:ext cx="1270166" cy="1344186"/>
          </a:xfrm>
          <a:prstGeom prst="can">
            <a:avLst>
              <a:gd name="adj" fmla="val 25000"/>
            </a:avLst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1" name="Picture 18" descr="MCED00214_0000[1]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6051" y="705511"/>
            <a:ext cx="1306324" cy="12235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19" descr="3d_pyramid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770898" y="4953000"/>
            <a:ext cx="1645932" cy="151939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34097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75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 animBg="1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381000" y="0"/>
            <a:ext cx="7239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GB" sz="4000" dirty="0">
                <a:solidFill>
                  <a:schemeClr val="accent2"/>
                </a:solidFill>
              </a:rPr>
              <a:t>I have no flat faces .</a:t>
            </a: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381000" y="838200"/>
            <a:ext cx="7239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GB" sz="4000" dirty="0">
                <a:solidFill>
                  <a:schemeClr val="accent2"/>
                </a:solidFill>
              </a:rPr>
              <a:t>I have no straight edges.</a:t>
            </a: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381000" y="1600200"/>
            <a:ext cx="7239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GB" sz="4000" dirty="0">
                <a:solidFill>
                  <a:schemeClr val="accent2"/>
                </a:solidFill>
              </a:rPr>
              <a:t>I have just one curved face.</a:t>
            </a:r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457200" y="2971800"/>
            <a:ext cx="389096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GB" sz="4000" dirty="0">
                <a:solidFill>
                  <a:srgbClr val="FF0000"/>
                </a:solidFill>
                <a:latin typeface="SassoonPrimaryType" pitchFamily="2" charset="0"/>
              </a:rPr>
              <a:t>What shape am I?</a:t>
            </a:r>
            <a:endParaRPr lang="en-GB" sz="4000" dirty="0">
              <a:solidFill>
                <a:srgbClr val="CC00CC"/>
              </a:solidFill>
              <a:latin typeface="SassoonPrimaryType" pitchFamily="2" charset="0"/>
            </a:endParaRPr>
          </a:p>
        </p:txBody>
      </p:sp>
      <p:sp>
        <p:nvSpPr>
          <p:cNvPr id="10250" name="AutoShape 10"/>
          <p:cNvSpPr>
            <a:spLocks noChangeArrowheads="1"/>
          </p:cNvSpPr>
          <p:nvPr/>
        </p:nvSpPr>
        <p:spPr bwMode="auto">
          <a:xfrm>
            <a:off x="5801591" y="2604654"/>
            <a:ext cx="2971800" cy="2819400"/>
          </a:xfrm>
          <a:prstGeom prst="wedgeEllipseCallout">
            <a:avLst>
              <a:gd name="adj1" fmla="val -67884"/>
              <a:gd name="adj2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GB" sz="4000" dirty="0">
                <a:solidFill>
                  <a:srgbClr val="FF0000"/>
                </a:solidFill>
                <a:latin typeface="SassoonPrimaryType" pitchFamily="2" charset="0"/>
              </a:rPr>
              <a:t>I’m a </a:t>
            </a:r>
          </a:p>
          <a:p>
            <a:pPr algn="ctr" eaLnBrk="0" hangingPunct="0"/>
            <a:r>
              <a:rPr lang="en-GB" sz="4000" b="1" dirty="0">
                <a:solidFill>
                  <a:srgbClr val="FF0000"/>
                </a:solidFill>
                <a:latin typeface="SassoonPrimaryType" pitchFamily="2" charset="0"/>
              </a:rPr>
              <a:t>Sphere !</a:t>
            </a:r>
            <a:endParaRPr lang="en-GB" sz="2400" b="1" dirty="0">
              <a:latin typeface="Times New Roman" pitchFamily="18" charset="0"/>
            </a:endParaRPr>
          </a:p>
        </p:txBody>
      </p:sp>
      <p:sp>
        <p:nvSpPr>
          <p:cNvPr id="2" name="Oval 1"/>
          <p:cNvSpPr>
            <a:spLocks noChangeArrowheads="1"/>
          </p:cNvSpPr>
          <p:nvPr/>
        </p:nvSpPr>
        <p:spPr bwMode="auto">
          <a:xfrm>
            <a:off x="1828800" y="3692525"/>
            <a:ext cx="3090863" cy="2843646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rgbClr val="FFFFFF">
                  <a:gamma/>
                  <a:shade val="69804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140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autoUpdateAnimBg="0"/>
      <p:bldP spid="10244" grpId="0" autoUpdateAnimBg="0"/>
      <p:bldP spid="10245" grpId="0" autoUpdateAnimBg="0"/>
      <p:bldP spid="10247" grpId="0" autoUpdateAnimBg="0"/>
      <p:bldP spid="10250" grpId="0" animBg="1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381000" y="0"/>
            <a:ext cx="7239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GB" sz="4000" dirty="0">
                <a:solidFill>
                  <a:schemeClr val="accent2"/>
                </a:solidFill>
              </a:rPr>
              <a:t>I have 6 flat square faces .</a:t>
            </a: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381000" y="838200"/>
            <a:ext cx="7239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GB" sz="4000" dirty="0">
                <a:solidFill>
                  <a:schemeClr val="accent2"/>
                </a:solidFill>
              </a:rPr>
              <a:t>I have 12 straight edges.</a:t>
            </a: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381000" y="1600200"/>
            <a:ext cx="7239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GB" sz="4000" dirty="0">
                <a:solidFill>
                  <a:schemeClr val="accent2"/>
                </a:solidFill>
              </a:rPr>
              <a:t>I have 8 vertices.</a:t>
            </a:r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457200" y="2743200"/>
            <a:ext cx="389096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GB" sz="4000" dirty="0">
                <a:solidFill>
                  <a:srgbClr val="FF0000"/>
                </a:solidFill>
                <a:latin typeface="SassoonPrimaryType" pitchFamily="2" charset="0"/>
              </a:rPr>
              <a:t>What shape am I?</a:t>
            </a:r>
            <a:endParaRPr lang="en-GB" sz="4000" dirty="0">
              <a:solidFill>
                <a:srgbClr val="CC00CC"/>
              </a:solidFill>
              <a:latin typeface="SassoonPrimaryType" pitchFamily="2" charset="0"/>
            </a:endParaRPr>
          </a:p>
        </p:txBody>
      </p:sp>
      <p:sp>
        <p:nvSpPr>
          <p:cNvPr id="10250" name="AutoShape 10"/>
          <p:cNvSpPr>
            <a:spLocks noChangeArrowheads="1"/>
          </p:cNvSpPr>
          <p:nvPr/>
        </p:nvSpPr>
        <p:spPr bwMode="auto">
          <a:xfrm>
            <a:off x="5801591" y="2604654"/>
            <a:ext cx="2971800" cy="2819400"/>
          </a:xfrm>
          <a:prstGeom prst="wedgeEllipseCallout">
            <a:avLst>
              <a:gd name="adj1" fmla="val -67884"/>
              <a:gd name="adj2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GB" sz="4000" dirty="0">
                <a:solidFill>
                  <a:srgbClr val="FF0000"/>
                </a:solidFill>
                <a:latin typeface="SassoonPrimaryType" pitchFamily="2" charset="0"/>
              </a:rPr>
              <a:t>I’m a </a:t>
            </a:r>
          </a:p>
          <a:p>
            <a:pPr algn="ctr" eaLnBrk="0" hangingPunct="0"/>
            <a:r>
              <a:rPr lang="en-GB" sz="4000" b="1" dirty="0">
                <a:solidFill>
                  <a:srgbClr val="FF0000"/>
                </a:solidFill>
                <a:latin typeface="SassoonPrimaryType" pitchFamily="2" charset="0"/>
              </a:rPr>
              <a:t>Cube !</a:t>
            </a:r>
            <a:endParaRPr lang="en-GB" sz="2400" b="1" dirty="0">
              <a:latin typeface="Times New Roman" pitchFamily="18" charset="0"/>
            </a:endParaRPr>
          </a:p>
        </p:txBody>
      </p:sp>
      <p:sp>
        <p:nvSpPr>
          <p:cNvPr id="3" name="AutoShape 2"/>
          <p:cNvSpPr>
            <a:spLocks noChangeArrowheads="1"/>
          </p:cNvSpPr>
          <p:nvPr/>
        </p:nvSpPr>
        <p:spPr bwMode="auto">
          <a:xfrm>
            <a:off x="2362200" y="4037732"/>
            <a:ext cx="2628900" cy="2591667"/>
          </a:xfrm>
          <a:prstGeom prst="cube">
            <a:avLst>
              <a:gd name="adj" fmla="val 2500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74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autoUpdateAnimBg="0"/>
      <p:bldP spid="10244" grpId="0" autoUpdateAnimBg="0"/>
      <p:bldP spid="10245" grpId="0" autoUpdateAnimBg="0"/>
      <p:bldP spid="10247" grpId="0" autoUpdateAnimBg="0"/>
      <p:bldP spid="10250" grpId="0" animBg="1" autoUpdateAnimBg="0"/>
      <p:bldP spid="3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math-salamanders.com/image-files/3d-geometric-shapes-cylinder-bw.gif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292" t="29640" r="21686" b="20064"/>
          <a:stretch/>
        </p:blipFill>
        <p:spPr bwMode="auto">
          <a:xfrm>
            <a:off x="2590250" y="3447723"/>
            <a:ext cx="2972350" cy="33340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381000" y="0"/>
            <a:ext cx="7239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GB" sz="4000" dirty="0">
                <a:solidFill>
                  <a:schemeClr val="accent2"/>
                </a:solidFill>
              </a:rPr>
              <a:t>I have 2 flat circular faces.</a:t>
            </a: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381000" y="838200"/>
            <a:ext cx="7239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GB" sz="4000" dirty="0">
                <a:solidFill>
                  <a:schemeClr val="accent2"/>
                </a:solidFill>
              </a:rPr>
              <a:t>I have no straight edges.</a:t>
            </a: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381000" y="1600200"/>
            <a:ext cx="7239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GB" sz="4000" dirty="0">
                <a:solidFill>
                  <a:schemeClr val="accent2"/>
                </a:solidFill>
              </a:rPr>
              <a:t>I have one curved face.</a:t>
            </a:r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457200" y="2514600"/>
            <a:ext cx="389096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GB" sz="4000" dirty="0">
                <a:solidFill>
                  <a:srgbClr val="FF0000"/>
                </a:solidFill>
                <a:latin typeface="SassoonPrimaryType" pitchFamily="2" charset="0"/>
              </a:rPr>
              <a:t>What shape am I?</a:t>
            </a:r>
            <a:endParaRPr lang="en-GB" sz="4000" dirty="0">
              <a:solidFill>
                <a:srgbClr val="CC00CC"/>
              </a:solidFill>
              <a:latin typeface="SassoonPrimaryType" pitchFamily="2" charset="0"/>
            </a:endParaRPr>
          </a:p>
        </p:txBody>
      </p:sp>
      <p:sp>
        <p:nvSpPr>
          <p:cNvPr id="10250" name="AutoShape 10"/>
          <p:cNvSpPr>
            <a:spLocks noChangeArrowheads="1"/>
          </p:cNvSpPr>
          <p:nvPr/>
        </p:nvSpPr>
        <p:spPr bwMode="auto">
          <a:xfrm>
            <a:off x="5801591" y="2604654"/>
            <a:ext cx="2971800" cy="2819400"/>
          </a:xfrm>
          <a:prstGeom prst="wedgeEllipseCallout">
            <a:avLst>
              <a:gd name="adj1" fmla="val -67884"/>
              <a:gd name="adj2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GB" sz="4000" dirty="0">
                <a:solidFill>
                  <a:srgbClr val="FF0000"/>
                </a:solidFill>
                <a:latin typeface="SassoonPrimaryType" pitchFamily="2" charset="0"/>
              </a:rPr>
              <a:t>I’m a </a:t>
            </a:r>
          </a:p>
          <a:p>
            <a:pPr algn="ctr" eaLnBrk="0" hangingPunct="0"/>
            <a:r>
              <a:rPr lang="en-GB" sz="4000" b="1" dirty="0">
                <a:solidFill>
                  <a:srgbClr val="FF0000"/>
                </a:solidFill>
                <a:latin typeface="SassoonPrimaryType" pitchFamily="2" charset="0"/>
              </a:rPr>
              <a:t>Cylinder !</a:t>
            </a:r>
            <a:endParaRPr lang="en-GB" sz="2400" b="1" dirty="0">
              <a:latin typeface="Times New Roman" pitchFamily="18" charset="0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flipH="1">
            <a:off x="1828800" y="3733800"/>
            <a:ext cx="1600200" cy="21336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9" name="Rounded Rectangle 8"/>
          <p:cNvSpPr/>
          <p:nvPr/>
        </p:nvSpPr>
        <p:spPr>
          <a:xfrm>
            <a:off x="533400" y="5943600"/>
            <a:ext cx="1295400" cy="727284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/>
              <a:t>base</a:t>
            </a:r>
            <a:endParaRPr lang="en-US" sz="3200" b="1" dirty="0"/>
          </a:p>
        </p:txBody>
      </p:sp>
      <p:cxnSp>
        <p:nvCxnSpPr>
          <p:cNvPr id="11" name="Straight Arrow Connector 10"/>
          <p:cNvCxnSpPr/>
          <p:nvPr/>
        </p:nvCxnSpPr>
        <p:spPr>
          <a:xfrm flipH="1">
            <a:off x="1828800" y="6459642"/>
            <a:ext cx="1600200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28674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autoUpdateAnimBg="0"/>
      <p:bldP spid="10244" grpId="0" autoUpdateAnimBg="0"/>
      <p:bldP spid="10245" grpId="0" autoUpdateAnimBg="0"/>
      <p:bldP spid="10247" grpId="0" autoUpdateAnimBg="0"/>
      <p:bldP spid="10250" grpId="0" animBg="1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381000" y="0"/>
            <a:ext cx="723900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GB" sz="4000" dirty="0">
                <a:solidFill>
                  <a:schemeClr val="accent2"/>
                </a:solidFill>
              </a:rPr>
              <a:t>I have 6 flat faces; 2 are squares and 4 are rectangles.</a:t>
            </a: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381000" y="1279525"/>
            <a:ext cx="7239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GB" sz="4000" dirty="0">
                <a:solidFill>
                  <a:schemeClr val="accent2"/>
                </a:solidFill>
              </a:rPr>
              <a:t>I have 12 straight edges.</a:t>
            </a: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381000" y="2041525"/>
            <a:ext cx="7239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GB" sz="4000" dirty="0">
                <a:solidFill>
                  <a:schemeClr val="accent2"/>
                </a:solidFill>
              </a:rPr>
              <a:t>I have 8 vertices.</a:t>
            </a:r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457200" y="2971800"/>
            <a:ext cx="389096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GB" sz="4000" dirty="0">
                <a:solidFill>
                  <a:srgbClr val="FF0000"/>
                </a:solidFill>
                <a:latin typeface="SassoonPrimaryType" pitchFamily="2" charset="0"/>
              </a:rPr>
              <a:t>What shape am I?</a:t>
            </a:r>
            <a:endParaRPr lang="en-GB" sz="4000" dirty="0">
              <a:solidFill>
                <a:srgbClr val="CC00CC"/>
              </a:solidFill>
              <a:latin typeface="SassoonPrimaryType" pitchFamily="2" charset="0"/>
            </a:endParaRPr>
          </a:p>
        </p:txBody>
      </p:sp>
      <p:sp>
        <p:nvSpPr>
          <p:cNvPr id="10250" name="AutoShape 10"/>
          <p:cNvSpPr>
            <a:spLocks noChangeArrowheads="1"/>
          </p:cNvSpPr>
          <p:nvPr/>
        </p:nvSpPr>
        <p:spPr bwMode="auto">
          <a:xfrm>
            <a:off x="5801591" y="2604654"/>
            <a:ext cx="2971800" cy="2819400"/>
          </a:xfrm>
          <a:prstGeom prst="wedgeEllipseCallout">
            <a:avLst>
              <a:gd name="adj1" fmla="val -67884"/>
              <a:gd name="adj2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GB" sz="4000" dirty="0">
                <a:solidFill>
                  <a:srgbClr val="FF0000"/>
                </a:solidFill>
                <a:latin typeface="SassoonPrimaryType" pitchFamily="2" charset="0"/>
              </a:rPr>
              <a:t>I’m a </a:t>
            </a:r>
          </a:p>
          <a:p>
            <a:pPr algn="ctr" eaLnBrk="0" hangingPunct="0"/>
            <a:r>
              <a:rPr lang="en-GB" sz="4000" b="1" dirty="0">
                <a:solidFill>
                  <a:srgbClr val="FF0000"/>
                </a:solidFill>
                <a:latin typeface="SassoonPrimaryType" pitchFamily="2" charset="0"/>
              </a:rPr>
              <a:t>Cuboid !</a:t>
            </a:r>
            <a:endParaRPr lang="en-GB" sz="2400" b="1" dirty="0">
              <a:latin typeface="Times New Roman" pitchFamily="18" charset="0"/>
            </a:endParaRPr>
          </a:p>
        </p:txBody>
      </p:sp>
      <p:sp>
        <p:nvSpPr>
          <p:cNvPr id="3" name="AutoShape 2"/>
          <p:cNvSpPr>
            <a:spLocks noChangeArrowheads="1"/>
          </p:cNvSpPr>
          <p:nvPr/>
        </p:nvSpPr>
        <p:spPr bwMode="auto">
          <a:xfrm>
            <a:off x="1676400" y="4480862"/>
            <a:ext cx="3433763" cy="1886384"/>
          </a:xfrm>
          <a:prstGeom prst="cube">
            <a:avLst>
              <a:gd name="adj" fmla="val 2500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74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autoUpdateAnimBg="0"/>
      <p:bldP spid="10244" grpId="0" autoUpdateAnimBg="0"/>
      <p:bldP spid="10245" grpId="0" autoUpdateAnimBg="0"/>
      <p:bldP spid="10247" grpId="0" autoUpdateAnimBg="0"/>
      <p:bldP spid="10250" grpId="0" animBg="1" autoUpdateAnimBg="0"/>
      <p:bldP spid="3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381000" y="0"/>
            <a:ext cx="723900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GB" sz="4000" dirty="0">
                <a:solidFill>
                  <a:schemeClr val="accent2"/>
                </a:solidFill>
              </a:rPr>
              <a:t>I have 5 flat faces; 2 are triangles and 3 are rectangles.</a:t>
            </a: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381000" y="1279525"/>
            <a:ext cx="7239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GB" sz="4000" dirty="0">
                <a:solidFill>
                  <a:schemeClr val="accent2"/>
                </a:solidFill>
              </a:rPr>
              <a:t>I have 9 straight edges.</a:t>
            </a: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381000" y="2041525"/>
            <a:ext cx="7239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GB" sz="4000" dirty="0">
                <a:solidFill>
                  <a:schemeClr val="accent2"/>
                </a:solidFill>
              </a:rPr>
              <a:t>I have 6 vertices.</a:t>
            </a:r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457200" y="2971800"/>
            <a:ext cx="389096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GB" sz="4000" dirty="0">
                <a:solidFill>
                  <a:srgbClr val="FF0000"/>
                </a:solidFill>
                <a:latin typeface="SassoonPrimaryType" pitchFamily="2" charset="0"/>
              </a:rPr>
              <a:t>What shape am I?</a:t>
            </a:r>
            <a:endParaRPr lang="en-GB" sz="4000" dirty="0">
              <a:solidFill>
                <a:srgbClr val="CC00CC"/>
              </a:solidFill>
              <a:latin typeface="SassoonPrimaryType" pitchFamily="2" charset="0"/>
            </a:endParaRPr>
          </a:p>
        </p:txBody>
      </p:sp>
      <p:sp>
        <p:nvSpPr>
          <p:cNvPr id="10250" name="AutoShape 10"/>
          <p:cNvSpPr>
            <a:spLocks noChangeArrowheads="1"/>
          </p:cNvSpPr>
          <p:nvPr/>
        </p:nvSpPr>
        <p:spPr bwMode="auto">
          <a:xfrm>
            <a:off x="5801591" y="2604654"/>
            <a:ext cx="2971800" cy="2819400"/>
          </a:xfrm>
          <a:prstGeom prst="wedgeEllipseCallout">
            <a:avLst>
              <a:gd name="adj1" fmla="val -67884"/>
              <a:gd name="adj2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GB" sz="4000" dirty="0">
                <a:solidFill>
                  <a:srgbClr val="FF0000"/>
                </a:solidFill>
                <a:latin typeface="SassoonPrimaryType" pitchFamily="2" charset="0"/>
              </a:rPr>
              <a:t>I’m a </a:t>
            </a:r>
          </a:p>
          <a:p>
            <a:pPr algn="ctr" eaLnBrk="0" hangingPunct="0"/>
            <a:r>
              <a:rPr lang="en-GB" sz="4000" b="1" dirty="0">
                <a:solidFill>
                  <a:srgbClr val="FF0000"/>
                </a:solidFill>
                <a:latin typeface="SassoonPrimaryType" pitchFamily="2" charset="0"/>
              </a:rPr>
              <a:t>Triangular </a:t>
            </a:r>
          </a:p>
          <a:p>
            <a:pPr algn="ctr" eaLnBrk="0" hangingPunct="0"/>
            <a:r>
              <a:rPr lang="en-GB" sz="4000" b="1" dirty="0">
                <a:solidFill>
                  <a:srgbClr val="FF0000"/>
                </a:solidFill>
                <a:latin typeface="SassoonPrimaryType" pitchFamily="2" charset="0"/>
              </a:rPr>
              <a:t>Prism !</a:t>
            </a:r>
            <a:endParaRPr lang="en-GB" sz="2400" b="1" dirty="0">
              <a:latin typeface="Times New Roman" pitchFamily="18" charset="0"/>
            </a:endParaRPr>
          </a:p>
        </p:txBody>
      </p:sp>
      <p:sp>
        <p:nvSpPr>
          <p:cNvPr id="2" name="AutoShape 2" descr="data:image/jpeg;base64,/9j/4AAQSkZJRgABAQAAAQABAAD/2wCEAAkGBwgHBhUIBxMWFgkUGCEZGBUWGCQeIBwiJSIgICMoICQhIiohICIoJSEgITEtJSkrLjQuICA1OjcsNygwLiwBCgoKBQUFDgUFDisZExkrKysrKysrKysrKysrKysrKysrKysrKysrKysrKysrKysrKysrKysrKysrKysrKysrK//AABEIANYA7AMBIgACEQEDEQH/xAAbAAEBAAMBAQEAAAAAAAAAAAAABgQFBwMBAv/EAEQQAAECBQICBAsFBQcFAAAAAAEAAgMEBQYRITESQQciUWETFjI1QlNxc5Oy0xQVM1KBI2JygpEkJSZDobHRFzRjwdL/xAAUAQEAAAAAAAAAAAAAAAAAAAAA/8QAFBEBAAAAAAAAAAAAAAAAAAAAAP/aAAwDAQACEQMRAD8A7iiIgIiICIiAiIgIiICIiAiIgIiICIiAiKJuu+xJz/3Da8P7XcTgcQ2nqQ99YjsgDH5cg7ZIyEG7uu6qRach9rrEQNz5LBq9+3kt3OMjPIZ1XG411XxdM/FuGRY+FTqY9rjKtJHGQRxtcQAXuDQS4HYctdei270fmDHdWLmjumbie0jw+mIO4/Yjhw0jO+NxoBrmhtS25C16E2kU8EwW5Li7d5O5d7f9sBBl0OqS1bpEKpyRzAisDx3Z5HvB0PeCs5c0tImx71i2lH0pE0THk3OOztOOHnu5DuHNy6WgIiICIiAoW+/O7fdj5nK6ULffndvux8zkF0iIgIiICIiAiIgIiICIiAiIgIiIC848aFLwTGmHBsJoyXOOAB3k6Bae67qpdrSQmKk4+EdpDhMGXxD2Nbz3HdqFJS1u12/+GdvYugUfPFDp8MlpcMgtMd2ck92AQderqCH4mbhrnSBMOp1mEwKICWxag4au5FsEb5wQeLQ/w6ZsbZtqkWlTTApzeFvlRIrzl7yMnie7nuTyAycALbSktAk5ZstKMayAwYaxowAOwAbLGrdLgVqkxKZNl4gRWljixxacHfBH9DyIyDkFBO2HcVTuiamqk5rW0HwnBK6dZ4bkOcT2EjIGOZHLWwWHSKbK0emQ6dIN4ZaE0NaO4dvaTue9ZiCU6SLaiXFb/FT9KxLnw0s8aEPbrgE6dbGNdM4PJZVh3Iy6bah1E4E15EZg04IjdHDBJI/MAdcEKhXNJ8GwL/FQgg/cFTfwxh6MKPydtoH5Of5js0BB0tERAREQFC3353b7sfM5XShb787t92PmcgukREBERAREQEREBERAREQERecePBloJjTDg2E0ZLnHAA7ydAg9FE3XfRlJ/wC4LWh/arhcD+zB6kLviuyAMflyD2kZGdVM3BXOkCYdT7NLpehglsWoOGrtwWwRvzzxaEfu6ZsbWtelWtIfZKUzBOr4jtXxDrq93M6nuGdAEGltSxWyM99+3NE+13E7eM4dWH2CG3ADcdoAOpxjJCtERBhVqqylEpUSp1B3DLQm8Tj/ALAd5OAO8hT3RnHrlQoBq9wRCXTTzFhQsDEKG7VoBABOQc6k6cO2q39bo9Pr1OdT6tDESUdu0kjbbUEEfoVnMa1jQ1gw0aADkg+oiIC1V00KVuWgxaRO/hRG44hu0jUEd4OCtqiCK6LK5Mz9GfR6vpWZB3gIwJ1cBox2up4gN+ZBPNWq5tf8vEtO5oN+yDXOg6QZ1jRvDOgftnLcAa9jBpqujQIsOYgtjQSHQnAFrhsQdQQg/aIiAoW+/O7fdj5nK6ULffndvux8zkF0iIgIiICIiAiIgIiICIom676dKVD7gtWF9quBwPUB/Zwu+K7IA/hyO8jIyG8ui6KTa0l9pq0TBd5ENur4h00Y3c7juGRnCj4Vv17pAjNnbxzL0HR0OQY8hz9j+3cMdgIG4z6JGu1tSxPsNQ+/rnimbuBw/EcBwQ/dNwAOzOOWgbk5tUHlKy0CTlmy0q0MgMAa1rRgADYAcgvVEQFPX3c0O1bdfUMcU0SGQYfN73aNA7fzHuBVCsWdpsjUHMfPQmPdCcHwy9oJY4bFudj7EGqsWnVKmWxCg1qLEi1Bw44jojuItc7UtB7G7f15aLfoiAiIgIiIMeoScCoyL5KbbxS8RpY4doIwVDdGs3GoU9GsWquzHlTxyzydYkBxJHtLdjjQbDyV0FQfSlSJpsCFdlDaDWZA8f8AHC142nXUYJPbjixqUF4i19ArEpX6NCqsgcy8VvEO7kQe8HIPeCtggKFvvzu33Y+ZyulC3353b7sfM5BdIiICIiAiIgIiICIpHpKuWLQKIJemn++pp3gZZvMuJALv5cg66ZLRzQRd+X/PztRfSKS4y9EZHbLzFQA4i1zg7iDezGDqNQRuMjPSLVtilWtT/slJZvq+I7V8Q66vdjU6nuGdMLVUqxZGXsDxXnMO42Hwr98xHal4zzDtQTrgBYvRbW5qNJRLarelZkCIbh+dmOo/vyNP6H0kFyiIgIi/MSIyFDMSKQGAZJJwAO9BG9KFfmabSG0ii61yed4GC0bgHRz+4NB35Eg7AqhtqkChUKFTA98TwTQC97i4k89+WdhyGByWc6BAixWxntaYjfJcQCRkYODyyNNF6oCIiAiIgIiIC+EAjB2X1EHNrVDrIviLa0YgUaczHk87Nd6cMf8AoZOgbzcV0lSnSPbT7ioGZHSry7hGlng4Ie3XGdutjGumcHksmwrlh3XbcOoY4ZodSMzGOCI3yhjkPSHcRzQUShb787t92PmcrpQt9+d2+7HzOQXSIiAiIgIiICIiD45zWNLnnDRqSVzayw6871jXnGz92QMy8m08/wA8QctckAjtIPkrL6UapMzT4Nl0ZxbU584c8f5cEeW4651AI7wH6jRWdGpstRqVCpskMS8JgY39OZ7zue8oMxc76T5OYos5AvikMJmJU8My1o1iQDoc9vD/AKZz6K6IvOYgQpmA6XmGh0F4LXNOoIIwQe4hB50+dl6lIsnZJwdLRGhzXDmDqFkLnHR/HjWtccaxagf7OMxpFzjq+GSSW76lupxvo87ALo6AufdJcGduSpS1mSzIjZKYPhZmOGnhENhzwtcRwlxIB7jwaYKt6nUpKkyhm6nEZClwQC95wMk4GpWUg85aBClZdsvLgNgsaGtaNgAMAf0XoiICIiAiIgIiICIiAuaVIiwukRtSyRQqm7giN9GHG04Xex2pPteeQXS1qbqoUtctAi0ic0hxW4DvykatI9hAKDbKFvvzu33Y+Zy9ei6uzdQpD6PWhisyLvAxQd3AeQ/XcOA354J5heV9+d2+7HzOQXSIiAiIgIiICxqnPy9Lp0SfnDwy8Jpe49wGVkrnF8viXfdcKyJUuEizEede046u7IZ73aO17WnkUHr0XSUxVZqYviqNImZ04gtO8OA04aP5sA6aEBp5roS/MOGyFDEOEAGNGABsAF+kBERBEdKNCmZ2mQ67RwfvmQd4aFw+mAQXsIGpyBtzxjmVR2vW5a46BBq8n+HFbnH5Ts4HvBBH6LaLm0gPEG/RS2DFvVJxdCJ2hR+bR2B+gA7eHGxQZFxUuo3Zf8GnT0FzbbkgI7nPHUjxNmgdobrkdnFnyhnoKi3TfSNxdWWkMe+if/KrJB006RY6oBomy0cYYctDsa8JOpGdsoMhFFV53SMKtEFBbI/d2R4PwvHx4wM5wcb5/TC31sGvGmf4oEET/EfwM8PDpjytc7oNuil7sdeonGeKYlDLcPX+0cWeLJ24TtjC+Wm69jOu8bBKCV4ep9n4s8WRvxHbGUFSi1tfbWXU/FuugtneIaxw4txz8nXK01IhX42pMNZiSBkM9cQmxA/GDjh4jjfG/LKCrRY9QE2ZCIKcWCc4T4MxM8PFjq8WNcZxnHJSIg9JmdYtMx/BF/5QWyIuezFL6UXTDjLz0mIPEeEGHqBnTP7PfCDoSLDo8OehUuHDqzmvnw0CI9gw0u5kaDT9Fpq9TLqmqh4Wiz0OBKYA8G6XEQ55nJI3QTfSDAiWrc0C/ZFrjCGIE4xo3hnZ+2ctOPbiGNNc5d5x4UzPw48u4Ogvgtc1zTkEEuIIPMFbCbExRbSmot9TLJmU4DnhhCH1SOHhwCclxOAe0hcvoUG6Ja35dkdsAQDD4oLYrn8Yhlzi0OwMczj93hQd+REQEREBERBprvuCBbFuxatMDi8GOqzOONx0a39T3bZK03Rfb8xSaI6o1bP3zOu8PHJGCCdWt7RwgnQ7FzgtNNht99JIk9TRKUeJ/ZEjk6DvDMEdxDhs5dLQEREBEWhq920qk12XokYudUJl2Gsht4i0a9Z4Gobpv7TsCQHy8rmh2zTRGEN8Wdiu8HAgsBJiPOwyBgduvIHGVNzFj1au2bHlrkmC+sx3COzB6kvEaOq2H2DHVcRyJxrqehEA78l9QSvRxckW47eDp9pZVIDjBmGHcPbzI5cW/ccjkqpc0uprbHvuFdcPIpU4RAnBya70InZpjUnkHc3LpaAiIgIiICIiAiIgIiICIpLpHuWLQaQ2VpmDW5pwhS7OfESAXexuc52zwoJ6tj/qFfjaGzWgU5wiTDhqIkYaBme7JB/nGhwtnfWlWZj1Y+Zy3djW1CtS3WU5p4pjV8WJze86uJO57BnXAC0t9+d2+7HzOQXSIiAiIgKU6RrliW/RBCp44qxMu8DLQwdS86Z9jcg9meEaZVU5zWNLnnDRqSVza02G9r4i3bMZ+65QmBJDk468cTsOc6EdoG7EFTYdtQrUtqHTGHMfy4r/AM8R3lHv5NHc0KhREBEUJf10VSHUGWpaTC6ux28RiEYbBh5wXk4x29uO8kAhcxA50MtYcOI0PYpu0bOlbec+emHmYrUUkxZp46zs40A14W6DQdg7BjY2vSYtDoMKmzEaJHisHWixDlziTk764GcAEnAwMlbVAREQa+4KPK1+ixaTPD+zxmlp7R2EZ0y04cO8BSvRdVJtktFtStaVSnkMzn8SGfw3D9MD+mdThXS530myUxRKhAvuktLpiVPBMMHpwTkHIG5bnOug3PkoOiIvCRnJeoSbJyTcHS8Roc1w2IK90BERAREQEREBERB5TUxBlJZ0zMuDYLGlznHYADJK55YEKLd9xxb6qA/swLoEiwjyWA4c8fvOPEO3V42wnSDMx7ruCHYVMcRBdiLOxW46kMdYN7nO0P6s3BK6FJy0GSlGSsq0NgQ2hrWjYADAH9EHsoW+/O7fdj5nK6ULffndvux8zkF0iIgIix5+dl6dJPnZ1wbLw2lznHYAIIrpRq03GZCtChkfe091Xf8Ajg68bzrpsR3gOxqFX0OkylCpMOl05vDLQm8LR/qSe8nJPeSoroykZisz8e+qu0iZmurLsP8AlwBjhx2F2MnGh39JdDQERau5qfP1SixJKlTBl5p4wIwbxFo54GRgkZAIIIOCEHhT7optSuKNQ5EufMS7Q6I9rcsaSSOEu24xvj282uA3XCOLix1u1aq2Ldp1r0htNpTcQhq5x1c93Nzzzcf+AMAALbICIiAiIgLymZeDNyzpaZaHQHtLXNOoIIwQe4jReqIOc9H0WPa9xR7Gn/8Atm5jyTz6UMkktzndp/XRx2wujKK6UKDNT9MZW6Nn77kHeGg49IAgvaeZBA254xzVBa1dlbkoMKrSZHBEaCRnPC70mnvB0QbVERAREQEREBaG9bkl7Vt6JUo2DFA4YTD6bz5LRzOupxyBK3y5lTMdIl+GquPFbtNdwQRyixty/t6vVxnI8kjcoN70a25MUakun6xrXJt3hZhx1IJ8lmexo5a6l3LCsERAULffndvux8zldKFvvzu33Y+ZyC6REQFze/I0W7bnhWNIO/srcRp5w5MBBazPIu0P6tO2VY3ZX5W2Lfi1ad8iGOq38zjo1o9pwO7U7BaLouoE1S6K6qVnWtzrvDRnHcZ8lnaA0cuRJGwCCwl4EKWgNl5dobBYA1rWjAaAMAADQADRei/L3thsL4hAYBkk6ADvWrty4afcko+bpRc6XZEMPjLSA4jmwnym94QSE/cVYu+4IlvWkXQZCXeGzM8RqCD1mQgRvpjJ79MYLuiNBDcE5PajWtb5I31K+oCIiAiIgIiICIiAuaU0eIPSCaWcNt+pOLoAAwIcbQFvcHbAd7ANiulqdv62xdNtRJCGeGdb14ETYsiN1ac7jPkkjkSgokUv0dXMbmt4RJvSqQT4KYYRgtiN0Om2u+mm45KoQEREBEWvr9Yk6BR4lUqLuGXhtye/sA7ycAe1BJdJdZno0eDZ9uuxVpzPG8H8GEPKccajOoHsdzwq2gUeUoFGhUqnjEvCaGjbJ7ScADiccuOm5Kk+jGkTcZsS8K6AavP4cBj8KF6DB2DGCfY3OSMq8QEREBQt9+d2+7HzOV0oW+/O7fdj5nILpEUp0kXK627eJkwXVSYPgZdo3L3aA/pv7cDmgn57/H3SGKcMOt+mODowIyIkfUBveG7EHscDuF0tTFp0aUsa0BCnYgywOizEZ3pOOriTucbDngDmtPa9br17VttXk+KWteCXBgIBfNHUZOR1WDu551J8gN5eNtzFzwoUi6YMKl8WZiGwdaK3k3iz1RnfTXPct7JSkvISjZSTYGS7AGta0YAA7F7IgIiICIiAiIgIiICIiAiIg5pc2bEvmHc8EBtEnSIM2APJfrwRO7vP8W5cF0ta+v0eUr9Gi0qfGZeK0tONx2EZyMg4I7wFK9GFanHQYtrVw/3vIHgJP+ZD9B47dMDnpwknLkF0iIgLmNXz0h319xtz4vU5wfMHdsWKNmexuoPsf3Fb/pHuWYotOh0+kYNcnH+CgNOdMkBzjjYNB/qRuAVsrKtqBatAZTYTi+NkvixTvEe7VxP+wzrgDU7oN6iIgIiIChb787t92PmcrpQt9+d2+7HzOQXROBk7LlNNq8pXbnj31V4gZblP4oMqXek7AD3gelnZuNTloxkLd9KdZm2ycO16E4ffU+fBt/ch+m4nBwMZGd8cRGrV8lejmD9vl4VQiiJQZOG0QJXhwDE9J8XXDyT1tgOsRgYPEFhTpyXrFKZOQgfs8ZgcGvbg4cM4IPcsmFDhwYQhQQGw2jAaBgADYAcgv2iAiIgIiICIiAiIgIiICIiAiIgLnnSZJTNFqEG+qO3imZXqTDB6cA5z7S3OR7c+iuhrzmIEKal3S8w0OgvBa5p2IIwQfaEH4kJyXqEkyck3B0vEaHNcNiCvs3NQJKVdNTbg2Axpc5x2AGpJXPbAjxLTuSNYs+cS2TGkXH0obiS5ue1pzvqcPO2Ev6YjXbcUOxKY4iDpFnYjT5EMahntdkH9W7jOA/XR7LTNz12LfdVDhCfmHJQ3DBZCycuI2y7tB/NuCF0ZeUrLwZSWbLSrQ2Axoa1o2AAwAO4DReqAiIgIiIChb787t92PmcrpQt9+d2+7HzOQS0Jt1S9+TNxObJxIp4oENr3v/Zta7A4SIe5wcnTOTtnC3/jTefqJH4sX6aIgeNN5+okfixfpp403n6iR+LF+miIHjTefqJH4sX6aeNN5+okfixfpoiB403n6iR+LF+mnjTefqJH4sX6aIgeNN5+okfixfpp403n6iR+LF+miIHjTefqJH4sX6aeNN5+okfixfpoiB403n6iR+LF+mnjTefqJH4sX6aIgeNN5+okfixfpp403n6iR+LF+miIHjTefqJH4sX6aeNN5+okfixfpoiB403n6iR+LF+mnjTefqJH4sX6aIgn7q8a7giwJtrJODUJWIIkKMyJEJHa0gw8Fp0yO72q46O7ViW5TokeoObEq81EMaPEbsSSSA3IB4RnOvMu7gPiIK1ERAREQEREBQt9+d2+7HzOXxEH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3681412"/>
            <a:ext cx="3007704" cy="2727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02728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33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autoUpdateAnimBg="0"/>
      <p:bldP spid="10244" grpId="0" autoUpdateAnimBg="0"/>
      <p:bldP spid="10245" grpId="0" autoUpdateAnimBg="0"/>
      <p:bldP spid="10247" grpId="0" autoUpdateAnimBg="0"/>
      <p:bldP spid="10250" grpId="0" animBg="1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Box 2"/>
          <p:cNvSpPr txBox="1">
            <a:spLocks noChangeArrowheads="1"/>
          </p:cNvSpPr>
          <p:nvPr/>
        </p:nvSpPr>
        <p:spPr bwMode="auto">
          <a:xfrm>
            <a:off x="1773382" y="468390"/>
            <a:ext cx="5245075" cy="3962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D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/>
          <a:p>
            <a:pPr algn="ctr"/>
            <a:r>
              <a:rPr lang="en-GB" sz="4000" b="1" u="sng" dirty="0">
                <a:solidFill>
                  <a:srgbClr val="0D0000"/>
                </a:solidFill>
                <a:latin typeface="Comic Sans MS" pitchFamily="66" charset="0"/>
              </a:rPr>
              <a:t>CHALLENGE</a:t>
            </a:r>
          </a:p>
        </p:txBody>
      </p:sp>
      <p:pic>
        <p:nvPicPr>
          <p:cNvPr id="35843" name="Picture 3" descr="tempimage40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62" r="1639"/>
          <a:stretch/>
        </p:blipFill>
        <p:spPr bwMode="auto">
          <a:xfrm>
            <a:off x="1254340" y="1525788"/>
            <a:ext cx="6594260" cy="500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D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5844" name="Picture 4" descr="tempimage40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1771305"/>
            <a:ext cx="1326059" cy="15939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D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5845" name="Picture 5" descr="tempimage40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8738" y="87762"/>
            <a:ext cx="1226715" cy="11575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D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5846" name="Picture 6" descr="tempimage40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420511" cy="146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D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5847" name="Picture 7" descr="tempimage40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7710" y="3657601"/>
            <a:ext cx="1303561" cy="1364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D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5848" name="Picture 8" descr="tempimage407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359" y="3500438"/>
            <a:ext cx="974094" cy="12010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D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5849" name="Picture 9" descr="tempimage408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16846"/>
            <a:ext cx="1071538" cy="16030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D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5850" name="Picture 10" descr="tempimage409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7788808" y="5214382"/>
            <a:ext cx="1783251" cy="9271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D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5851" name="Picture 11" descr="tempimage4010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8" y="5233677"/>
            <a:ext cx="1142976" cy="14814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D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428596" y="1428736"/>
            <a:ext cx="346026" cy="34423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A</a:t>
            </a:r>
          </a:p>
        </p:txBody>
      </p:sp>
      <p:sp>
        <p:nvSpPr>
          <p:cNvPr id="13" name="Rectangle 12"/>
          <p:cNvSpPr/>
          <p:nvPr/>
        </p:nvSpPr>
        <p:spPr>
          <a:xfrm>
            <a:off x="428596" y="2714620"/>
            <a:ext cx="346026" cy="34423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B</a:t>
            </a:r>
          </a:p>
        </p:txBody>
      </p:sp>
      <p:sp>
        <p:nvSpPr>
          <p:cNvPr id="14" name="Rectangle 13"/>
          <p:cNvSpPr/>
          <p:nvPr/>
        </p:nvSpPr>
        <p:spPr>
          <a:xfrm>
            <a:off x="500034" y="4000504"/>
            <a:ext cx="346026" cy="34423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C</a:t>
            </a:r>
          </a:p>
        </p:txBody>
      </p:sp>
      <p:sp>
        <p:nvSpPr>
          <p:cNvPr id="15" name="Rectangle 14"/>
          <p:cNvSpPr/>
          <p:nvPr/>
        </p:nvSpPr>
        <p:spPr>
          <a:xfrm>
            <a:off x="357158" y="5643578"/>
            <a:ext cx="346026" cy="34423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D</a:t>
            </a:r>
          </a:p>
        </p:txBody>
      </p:sp>
      <p:sp>
        <p:nvSpPr>
          <p:cNvPr id="16" name="Rectangle 15"/>
          <p:cNvSpPr/>
          <p:nvPr/>
        </p:nvSpPr>
        <p:spPr>
          <a:xfrm>
            <a:off x="8072462" y="6143644"/>
            <a:ext cx="346026" cy="34423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E</a:t>
            </a:r>
          </a:p>
        </p:txBody>
      </p:sp>
      <p:sp>
        <p:nvSpPr>
          <p:cNvPr id="17" name="Rectangle 16"/>
          <p:cNvSpPr/>
          <p:nvPr/>
        </p:nvSpPr>
        <p:spPr>
          <a:xfrm>
            <a:off x="8358214" y="4058550"/>
            <a:ext cx="346026" cy="34423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F</a:t>
            </a:r>
          </a:p>
        </p:txBody>
      </p:sp>
      <p:sp>
        <p:nvSpPr>
          <p:cNvPr id="18" name="Rectangle 17"/>
          <p:cNvSpPr/>
          <p:nvPr/>
        </p:nvSpPr>
        <p:spPr>
          <a:xfrm>
            <a:off x="8215338" y="2285992"/>
            <a:ext cx="346026" cy="34423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G</a:t>
            </a:r>
          </a:p>
        </p:txBody>
      </p:sp>
      <p:sp>
        <p:nvSpPr>
          <p:cNvPr id="19" name="Rectangle 18"/>
          <p:cNvSpPr/>
          <p:nvPr/>
        </p:nvSpPr>
        <p:spPr>
          <a:xfrm>
            <a:off x="8072462" y="1071546"/>
            <a:ext cx="346026" cy="34423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H</a:t>
            </a:r>
          </a:p>
        </p:txBody>
      </p:sp>
    </p:spTree>
    <p:extLst>
      <p:ext uri="{BB962C8B-B14F-4D97-AF65-F5344CB8AC3E}">
        <p14:creationId xmlns:p14="http://schemas.microsoft.com/office/powerpoint/2010/main" val="15503057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143000" y="5029200"/>
            <a:ext cx="1447800" cy="1371600"/>
          </a:xfrm>
          <a:prstGeom prst="rect">
            <a:avLst/>
          </a:prstGeom>
          <a:ln>
            <a:solidFill>
              <a:schemeClr val="tx1"/>
            </a:solidFill>
            <a:headEnd/>
            <a:tailE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4" name="Oval 4"/>
          <p:cNvSpPr>
            <a:spLocks noChangeArrowheads="1"/>
          </p:cNvSpPr>
          <p:nvPr/>
        </p:nvSpPr>
        <p:spPr bwMode="auto">
          <a:xfrm>
            <a:off x="6565900" y="4876800"/>
            <a:ext cx="1600200" cy="15240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AutoShape 5"/>
          <p:cNvSpPr>
            <a:spLocks noChangeArrowheads="1"/>
          </p:cNvSpPr>
          <p:nvPr/>
        </p:nvSpPr>
        <p:spPr bwMode="auto">
          <a:xfrm>
            <a:off x="1028700" y="1219200"/>
            <a:ext cx="1676400" cy="1676400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6731000" y="838200"/>
            <a:ext cx="1295400" cy="2590800"/>
          </a:xfrm>
          <a:prstGeom prst="rect">
            <a:avLst/>
          </a:prstGeom>
          <a:solidFill>
            <a:srgbClr val="CC00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731000" y="838200"/>
            <a:ext cx="0" cy="2590800"/>
          </a:xfrm>
          <a:prstGeom prst="line">
            <a:avLst/>
          </a:prstGeom>
          <a:ln w="53975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endCxn id="5" idx="4"/>
          </p:cNvCxnSpPr>
          <p:nvPr/>
        </p:nvCxnSpPr>
        <p:spPr>
          <a:xfrm>
            <a:off x="1870854" y="1219200"/>
            <a:ext cx="834246" cy="1676400"/>
          </a:xfrm>
          <a:prstGeom prst="line">
            <a:avLst/>
          </a:prstGeom>
          <a:ln w="53975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590800" y="5003018"/>
            <a:ext cx="0" cy="1397782"/>
          </a:xfrm>
          <a:prstGeom prst="line">
            <a:avLst/>
          </a:prstGeom>
          <a:ln w="53975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5587992" y="1852610"/>
            <a:ext cx="1143008" cy="357190"/>
          </a:xfrm>
          <a:prstGeom prst="straightConnector1">
            <a:avLst/>
          </a:prstGeom>
          <a:ln w="50800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>
            <a:off x="2590800" y="2895600"/>
            <a:ext cx="1828800" cy="2919418"/>
          </a:xfrm>
          <a:prstGeom prst="straightConnector1">
            <a:avLst/>
          </a:prstGeom>
          <a:ln w="53975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000520" y="2057400"/>
            <a:ext cx="17144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>
                <a:solidFill>
                  <a:srgbClr val="FF0000"/>
                </a:solidFill>
                <a:latin typeface="Comic Sans MS" pitchFamily="66" charset="0"/>
              </a:rPr>
              <a:t>Sides</a:t>
            </a:r>
            <a:endParaRPr lang="en-US" sz="40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cxnSp>
        <p:nvCxnSpPr>
          <p:cNvPr id="21" name="Straight Arrow Connector 20"/>
          <p:cNvCxnSpPr>
            <a:endCxn id="5" idx="5"/>
          </p:cNvCxnSpPr>
          <p:nvPr/>
        </p:nvCxnSpPr>
        <p:spPr>
          <a:xfrm flipH="1">
            <a:off x="2286000" y="1941510"/>
            <a:ext cx="1524000" cy="115890"/>
          </a:xfrm>
          <a:prstGeom prst="straightConnector1">
            <a:avLst/>
          </a:prstGeom>
          <a:ln w="50800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Oval 4"/>
          <p:cNvSpPr>
            <a:spLocks noChangeArrowheads="1"/>
          </p:cNvSpPr>
          <p:nvPr/>
        </p:nvSpPr>
        <p:spPr bwMode="auto">
          <a:xfrm>
            <a:off x="6553200" y="4876800"/>
            <a:ext cx="1600200" cy="1524000"/>
          </a:xfrm>
          <a:prstGeom prst="ellips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5334000" y="2895600"/>
            <a:ext cx="1422400" cy="2233618"/>
          </a:xfrm>
          <a:prstGeom prst="straightConnector1">
            <a:avLst/>
          </a:prstGeom>
          <a:ln w="53975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82622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143000" y="5029200"/>
            <a:ext cx="1447800" cy="13716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" name="Oval 4"/>
          <p:cNvSpPr>
            <a:spLocks noChangeArrowheads="1"/>
          </p:cNvSpPr>
          <p:nvPr/>
        </p:nvSpPr>
        <p:spPr bwMode="auto">
          <a:xfrm>
            <a:off x="6565900" y="4876800"/>
            <a:ext cx="1600200" cy="15240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AutoShape 5"/>
          <p:cNvSpPr>
            <a:spLocks noChangeArrowheads="1"/>
          </p:cNvSpPr>
          <p:nvPr/>
        </p:nvSpPr>
        <p:spPr bwMode="auto">
          <a:xfrm>
            <a:off x="1028700" y="1219200"/>
            <a:ext cx="1676400" cy="1676400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6731000" y="838200"/>
            <a:ext cx="1295400" cy="2590800"/>
          </a:xfrm>
          <a:prstGeom prst="rect">
            <a:avLst/>
          </a:prstGeom>
          <a:solidFill>
            <a:srgbClr val="CC00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552700" y="2714621"/>
            <a:ext cx="285752" cy="285752"/>
          </a:xfrm>
          <a:prstGeom prst="ellipse">
            <a:avLst/>
          </a:prstGeom>
          <a:noFill/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565900" y="695324"/>
            <a:ext cx="285752" cy="285752"/>
          </a:xfrm>
          <a:prstGeom prst="ellipse">
            <a:avLst/>
          </a:prstGeom>
          <a:noFill/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5715000" y="850901"/>
            <a:ext cx="850900" cy="1739899"/>
          </a:xfrm>
          <a:prstGeom prst="straightConnector1">
            <a:avLst/>
          </a:prstGeom>
          <a:ln w="50800">
            <a:solidFill>
              <a:srgbClr val="0070C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>
            <a:off x="2705100" y="3581400"/>
            <a:ext cx="1866900" cy="1412014"/>
          </a:xfrm>
          <a:prstGeom prst="straightConnector1">
            <a:avLst/>
          </a:prstGeom>
          <a:ln w="53975">
            <a:solidFill>
              <a:srgbClr val="0070C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318012" y="2740160"/>
            <a:ext cx="2247888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>
                <a:solidFill>
                  <a:srgbClr val="0070C0"/>
                </a:solidFill>
                <a:latin typeface="Comic Sans MS" pitchFamily="66" charset="0"/>
              </a:rPr>
              <a:t>Vertices</a:t>
            </a:r>
            <a:endParaRPr lang="en-US" sz="4000" b="1" dirty="0">
              <a:solidFill>
                <a:srgbClr val="0070C0"/>
              </a:solidFill>
              <a:latin typeface="Comic Sans MS" pitchFamily="66" charset="0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2419348" y="4876800"/>
            <a:ext cx="285752" cy="285752"/>
          </a:xfrm>
          <a:prstGeom prst="ellipse">
            <a:avLst/>
          </a:prstGeom>
          <a:noFill/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Arrow Connector 13"/>
          <p:cNvCxnSpPr/>
          <p:nvPr/>
        </p:nvCxnSpPr>
        <p:spPr>
          <a:xfrm flipH="1">
            <a:off x="2838452" y="2882900"/>
            <a:ext cx="1276348" cy="0"/>
          </a:xfrm>
          <a:prstGeom prst="straightConnector1">
            <a:avLst/>
          </a:prstGeom>
          <a:ln w="53975">
            <a:solidFill>
              <a:srgbClr val="0070C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90525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200400"/>
            <a:ext cx="7772400" cy="1143000"/>
          </a:xfrm>
          <a:solidFill>
            <a:srgbClr val="669900"/>
          </a:solidFill>
        </p:spPr>
        <p:txBody>
          <a:bodyPr>
            <a:noAutofit/>
          </a:bodyPr>
          <a:lstStyle/>
          <a:p>
            <a:r>
              <a:rPr lang="en-GB" sz="7200" dirty="0">
                <a:solidFill>
                  <a:schemeClr val="tx1"/>
                </a:solidFill>
                <a:latin typeface="SassoonPrimaryType" pitchFamily="2" charset="0"/>
              </a:rPr>
              <a:t>Can you guess the shape?</a:t>
            </a: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609600" y="4724400"/>
            <a:ext cx="1447800" cy="13716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2" name="Oval 4"/>
          <p:cNvSpPr>
            <a:spLocks noChangeArrowheads="1"/>
          </p:cNvSpPr>
          <p:nvPr/>
        </p:nvSpPr>
        <p:spPr bwMode="auto">
          <a:xfrm>
            <a:off x="7239000" y="4724400"/>
            <a:ext cx="1600200" cy="15240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3" name="AutoShape 5"/>
          <p:cNvSpPr>
            <a:spLocks noChangeArrowheads="1"/>
          </p:cNvSpPr>
          <p:nvPr/>
        </p:nvSpPr>
        <p:spPr bwMode="auto">
          <a:xfrm>
            <a:off x="457200" y="457200"/>
            <a:ext cx="1676400" cy="1676400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7543800" y="381000"/>
            <a:ext cx="1295400" cy="2590800"/>
          </a:xfrm>
          <a:prstGeom prst="rect">
            <a:avLst/>
          </a:prstGeom>
          <a:solidFill>
            <a:srgbClr val="CC00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535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75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 animBg="1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381000" y="0"/>
            <a:ext cx="7239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en-GB" sz="4000">
                <a:solidFill>
                  <a:schemeClr val="accent2"/>
                </a:solidFill>
                <a:latin typeface="SassoonPrimaryType" pitchFamily="2" charset="0"/>
              </a:rPr>
              <a:t>I am a flat shape.</a:t>
            </a:r>
            <a:endParaRPr lang="en-GB" sz="2400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381000" y="838200"/>
            <a:ext cx="7239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en-GB" sz="4000">
                <a:solidFill>
                  <a:schemeClr val="accent2"/>
                </a:solidFill>
                <a:latin typeface="SassoonPrimaryType" pitchFamily="2" charset="0"/>
              </a:rPr>
              <a:t>I have 1 curved side.</a:t>
            </a:r>
            <a:endParaRPr lang="en-GB" sz="2400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381000" y="1600200"/>
            <a:ext cx="7239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en-GB" sz="4000" dirty="0">
                <a:solidFill>
                  <a:schemeClr val="accent2"/>
                </a:solidFill>
                <a:latin typeface="SassoonPrimaryType" pitchFamily="2" charset="0"/>
              </a:rPr>
              <a:t>I have no vertices.</a:t>
            </a:r>
            <a:endParaRPr lang="en-GB" sz="2400" dirty="0">
              <a:solidFill>
                <a:srgbClr val="009900"/>
              </a:solidFill>
              <a:latin typeface="Times New Roman" pitchFamily="18" charset="0"/>
            </a:endParaRPr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457200" y="2971800"/>
            <a:ext cx="389096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GB" sz="4000">
                <a:solidFill>
                  <a:srgbClr val="FF0000"/>
                </a:solidFill>
                <a:latin typeface="SassoonPrimaryType" pitchFamily="2" charset="0"/>
              </a:rPr>
              <a:t>What shape am I?</a:t>
            </a:r>
            <a:endParaRPr lang="en-GB" sz="4000">
              <a:solidFill>
                <a:srgbClr val="CC00CC"/>
              </a:solidFill>
              <a:latin typeface="SassoonPrimaryType" pitchFamily="2" charset="0"/>
            </a:endParaRPr>
          </a:p>
        </p:txBody>
      </p:sp>
      <p:sp>
        <p:nvSpPr>
          <p:cNvPr id="10248" name="AutoShape 8"/>
          <p:cNvSpPr>
            <a:spLocks noChangeArrowheads="1"/>
          </p:cNvSpPr>
          <p:nvPr/>
        </p:nvSpPr>
        <p:spPr bwMode="auto">
          <a:xfrm>
            <a:off x="3505200" y="3886200"/>
            <a:ext cx="2438400" cy="2438400"/>
          </a:xfrm>
          <a:prstGeom prst="smileyFace">
            <a:avLst>
              <a:gd name="adj" fmla="val 4653"/>
            </a:avLst>
          </a:prstGeom>
          <a:solidFill>
            <a:srgbClr val="009900"/>
          </a:solidFill>
          <a:ln w="9525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/>
            <a:endParaRPr lang="en-US" sz="2400">
              <a:latin typeface="Times New Roman" pitchFamily="18" charset="0"/>
            </a:endParaRPr>
          </a:p>
        </p:txBody>
      </p:sp>
      <p:sp>
        <p:nvSpPr>
          <p:cNvPr id="10250" name="AutoShape 10"/>
          <p:cNvSpPr>
            <a:spLocks noChangeArrowheads="1"/>
          </p:cNvSpPr>
          <p:nvPr/>
        </p:nvSpPr>
        <p:spPr bwMode="auto">
          <a:xfrm>
            <a:off x="6248400" y="3810000"/>
            <a:ext cx="1828800" cy="1676400"/>
          </a:xfrm>
          <a:prstGeom prst="wedgeEllipseCallout">
            <a:avLst>
              <a:gd name="adj1" fmla="val -67884"/>
              <a:gd name="adj2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/>
            <a:r>
              <a:rPr lang="en-GB" sz="4000">
                <a:solidFill>
                  <a:srgbClr val="FF0000"/>
                </a:solidFill>
                <a:latin typeface="SassoonPrimaryType" pitchFamily="2" charset="0"/>
              </a:rPr>
              <a:t>I’m a </a:t>
            </a:r>
          </a:p>
          <a:p>
            <a:pPr eaLnBrk="0" hangingPunct="0"/>
            <a:r>
              <a:rPr lang="en-GB" sz="4000">
                <a:solidFill>
                  <a:srgbClr val="FF0000"/>
                </a:solidFill>
                <a:latin typeface="SassoonPrimaryType" pitchFamily="2" charset="0"/>
              </a:rPr>
              <a:t>circle!</a:t>
            </a:r>
            <a:endParaRPr lang="en-GB" sz="24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874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autoUpdateAnimBg="0"/>
      <p:bldP spid="10244" grpId="0" autoUpdateAnimBg="0"/>
      <p:bldP spid="10245" grpId="0" autoUpdateAnimBg="0"/>
      <p:bldP spid="10247" grpId="0" autoUpdateAnimBg="0"/>
      <p:bldP spid="10248" grpId="0" animBg="1" autoUpdateAnimBg="0"/>
      <p:bldP spid="10250" grpId="0" animBg="1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10" name="Group 10"/>
          <p:cNvGrpSpPr>
            <a:grpSpLocks/>
          </p:cNvGrpSpPr>
          <p:nvPr/>
        </p:nvGrpSpPr>
        <p:grpSpPr bwMode="auto">
          <a:xfrm>
            <a:off x="1908175" y="3429000"/>
            <a:ext cx="5400675" cy="3095625"/>
            <a:chOff x="839" y="1389"/>
            <a:chExt cx="3402" cy="2359"/>
          </a:xfrm>
        </p:grpSpPr>
        <p:sp>
          <p:nvSpPr>
            <p:cNvPr id="25606" name="Oval 6"/>
            <p:cNvSpPr>
              <a:spLocks noChangeArrowheads="1"/>
            </p:cNvSpPr>
            <p:nvPr/>
          </p:nvSpPr>
          <p:spPr bwMode="auto">
            <a:xfrm>
              <a:off x="1474" y="1389"/>
              <a:ext cx="2177" cy="2132"/>
            </a:xfrm>
            <a:prstGeom prst="ellipse">
              <a:avLst/>
            </a:prstGeom>
            <a:solidFill>
              <a:srgbClr val="CC00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07" name="Line 7"/>
            <p:cNvSpPr>
              <a:spLocks noChangeShapeType="1"/>
            </p:cNvSpPr>
            <p:nvPr/>
          </p:nvSpPr>
          <p:spPr bwMode="auto">
            <a:xfrm>
              <a:off x="1474" y="2478"/>
              <a:ext cx="217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08" name="Rectangle 8"/>
            <p:cNvSpPr>
              <a:spLocks noChangeArrowheads="1"/>
            </p:cNvSpPr>
            <p:nvPr/>
          </p:nvSpPr>
          <p:spPr bwMode="auto">
            <a:xfrm>
              <a:off x="839" y="2478"/>
              <a:ext cx="3402" cy="1270"/>
            </a:xfrm>
            <a:prstGeom prst="rect">
              <a:avLst/>
            </a:prstGeom>
            <a:solidFill>
              <a:srgbClr val="FFFF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09" name="Line 9"/>
            <p:cNvSpPr>
              <a:spLocks noChangeShapeType="1"/>
            </p:cNvSpPr>
            <p:nvPr/>
          </p:nvSpPr>
          <p:spPr bwMode="auto">
            <a:xfrm>
              <a:off x="1474" y="2478"/>
              <a:ext cx="217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5611" name="Text Box 11"/>
          <p:cNvSpPr txBox="1">
            <a:spLocks noChangeArrowheads="1"/>
          </p:cNvSpPr>
          <p:nvPr/>
        </p:nvSpPr>
        <p:spPr bwMode="auto">
          <a:xfrm>
            <a:off x="381000" y="0"/>
            <a:ext cx="7239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en-GB" sz="4000">
                <a:solidFill>
                  <a:schemeClr val="accent2"/>
                </a:solidFill>
                <a:latin typeface="SassoonPrimaryType" pitchFamily="2" charset="0"/>
              </a:rPr>
              <a:t>I am a flat shape.</a:t>
            </a:r>
            <a:endParaRPr lang="en-GB" sz="2400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25612" name="Text Box 12"/>
          <p:cNvSpPr txBox="1">
            <a:spLocks noChangeArrowheads="1"/>
          </p:cNvSpPr>
          <p:nvPr/>
        </p:nvSpPr>
        <p:spPr bwMode="auto">
          <a:xfrm>
            <a:off x="381000" y="685800"/>
            <a:ext cx="7239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en-GB" sz="4000">
                <a:solidFill>
                  <a:schemeClr val="accent2"/>
                </a:solidFill>
                <a:latin typeface="SassoonPrimaryType" pitchFamily="2" charset="0"/>
              </a:rPr>
              <a:t>I have 1 straight sides.</a:t>
            </a:r>
            <a:endParaRPr lang="en-GB" sz="2400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25613" name="Text Box 13"/>
          <p:cNvSpPr txBox="1">
            <a:spLocks noChangeArrowheads="1"/>
          </p:cNvSpPr>
          <p:nvPr/>
        </p:nvSpPr>
        <p:spPr bwMode="auto">
          <a:xfrm>
            <a:off x="381000" y="1447800"/>
            <a:ext cx="7239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en-GB" sz="4000">
                <a:solidFill>
                  <a:schemeClr val="accent2"/>
                </a:solidFill>
                <a:latin typeface="SassoonPrimaryType" pitchFamily="2" charset="0"/>
              </a:rPr>
              <a:t>I have 1 curved side.</a:t>
            </a:r>
            <a:endParaRPr lang="en-GB" sz="2400">
              <a:solidFill>
                <a:srgbClr val="009900"/>
              </a:solidFill>
              <a:latin typeface="Times New Roman" pitchFamily="18" charset="0"/>
            </a:endParaRPr>
          </a:p>
        </p:txBody>
      </p:sp>
      <p:sp>
        <p:nvSpPr>
          <p:cNvPr id="25614" name="Rectangle 14"/>
          <p:cNvSpPr>
            <a:spLocks noChangeArrowheads="1"/>
          </p:cNvSpPr>
          <p:nvPr/>
        </p:nvSpPr>
        <p:spPr bwMode="auto">
          <a:xfrm>
            <a:off x="755650" y="5300663"/>
            <a:ext cx="43084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GB" sz="4000">
                <a:solidFill>
                  <a:srgbClr val="FF0000"/>
                </a:solidFill>
                <a:latin typeface="SassoonPrimaryType" pitchFamily="2" charset="0"/>
              </a:rPr>
              <a:t>What shape am I?</a:t>
            </a:r>
            <a:endParaRPr lang="en-GB" sz="4000">
              <a:solidFill>
                <a:srgbClr val="CC00CC"/>
              </a:solidFill>
              <a:latin typeface="SassoonPrimaryType" pitchFamily="2" charset="0"/>
            </a:endParaRPr>
          </a:p>
        </p:txBody>
      </p:sp>
      <p:sp>
        <p:nvSpPr>
          <p:cNvPr id="25615" name="AutoShape 15"/>
          <p:cNvSpPr>
            <a:spLocks noChangeArrowheads="1"/>
          </p:cNvSpPr>
          <p:nvPr/>
        </p:nvSpPr>
        <p:spPr bwMode="auto">
          <a:xfrm>
            <a:off x="4140200" y="3573463"/>
            <a:ext cx="977900" cy="1222375"/>
          </a:xfrm>
          <a:prstGeom prst="smileyFace">
            <a:avLst>
              <a:gd name="adj" fmla="val 4653"/>
            </a:avLst>
          </a:prstGeom>
          <a:solidFill>
            <a:srgbClr val="CC00CC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6" name="AutoShape 16"/>
          <p:cNvSpPr>
            <a:spLocks noChangeArrowheads="1"/>
          </p:cNvSpPr>
          <p:nvPr/>
        </p:nvSpPr>
        <p:spPr bwMode="auto">
          <a:xfrm>
            <a:off x="5508625" y="1989138"/>
            <a:ext cx="2951163" cy="1828800"/>
          </a:xfrm>
          <a:prstGeom prst="wedgeEllipseCallout">
            <a:avLst>
              <a:gd name="adj1" fmla="val -48065"/>
              <a:gd name="adj2" fmla="val 57898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/>
            <a:r>
              <a:rPr lang="en-GB" sz="4000">
                <a:solidFill>
                  <a:srgbClr val="FF0000"/>
                </a:solidFill>
                <a:latin typeface="SassoonPrimaryType" pitchFamily="2" charset="0"/>
              </a:rPr>
              <a:t>I’m a</a:t>
            </a:r>
          </a:p>
          <a:p>
            <a:pPr eaLnBrk="0" hangingPunct="0"/>
            <a:r>
              <a:rPr lang="en-GB" sz="4000">
                <a:solidFill>
                  <a:srgbClr val="FF0000"/>
                </a:solidFill>
                <a:latin typeface="SassoonPrimaryType" pitchFamily="2" charset="0"/>
              </a:rPr>
              <a:t>Semi-circle!</a:t>
            </a:r>
            <a:endParaRPr lang="en-GB" sz="2400">
              <a:latin typeface="Times New Roman" pitchFamily="18" charset="0"/>
            </a:endParaRPr>
          </a:p>
        </p:txBody>
      </p:sp>
      <p:sp>
        <p:nvSpPr>
          <p:cNvPr id="25617" name="Text Box 17"/>
          <p:cNvSpPr txBox="1">
            <a:spLocks noChangeArrowheads="1"/>
          </p:cNvSpPr>
          <p:nvPr/>
        </p:nvSpPr>
        <p:spPr bwMode="auto">
          <a:xfrm>
            <a:off x="395288" y="2276475"/>
            <a:ext cx="7239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GB" sz="4000" dirty="0">
                <a:solidFill>
                  <a:schemeClr val="accent2"/>
                </a:solidFill>
                <a:latin typeface="SassoonPrimaryType" pitchFamily="2" charset="0"/>
              </a:rPr>
              <a:t>I have 0 vertices.</a:t>
            </a:r>
            <a:endParaRPr lang="en-GB" sz="2400" dirty="0">
              <a:solidFill>
                <a:srgbClr val="0099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7083500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6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6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6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56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56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56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56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56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56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56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56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56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56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56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56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56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56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56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56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56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11" grpId="0" autoUpdateAnimBg="0"/>
      <p:bldP spid="25612" grpId="0" autoUpdateAnimBg="0"/>
      <p:bldP spid="25613" grpId="0" autoUpdateAnimBg="0"/>
      <p:bldP spid="25614" grpId="0" autoUpdateAnimBg="0"/>
      <p:bldP spid="25615" grpId="0" animBg="1"/>
      <p:bldP spid="25616" grpId="0" animBg="1" autoUpdateAnimBg="0"/>
      <p:bldP spid="25617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5" name="AutoShape 11"/>
          <p:cNvSpPr>
            <a:spLocks noChangeArrowheads="1"/>
          </p:cNvSpPr>
          <p:nvPr/>
        </p:nvSpPr>
        <p:spPr bwMode="auto">
          <a:xfrm>
            <a:off x="2971800" y="3124200"/>
            <a:ext cx="3200400" cy="3048000"/>
          </a:xfrm>
          <a:prstGeom prst="triangle">
            <a:avLst>
              <a:gd name="adj" fmla="val 50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381000" y="0"/>
            <a:ext cx="7239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en-GB" sz="4000">
                <a:solidFill>
                  <a:schemeClr val="accent2"/>
                </a:solidFill>
                <a:latin typeface="SassoonPrimaryType" pitchFamily="2" charset="0"/>
              </a:rPr>
              <a:t>I am a flat shape.</a:t>
            </a:r>
            <a:endParaRPr lang="en-GB" sz="2400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381000" y="685800"/>
            <a:ext cx="7239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en-GB" sz="4000">
                <a:solidFill>
                  <a:schemeClr val="accent2"/>
                </a:solidFill>
                <a:latin typeface="SassoonPrimaryType" pitchFamily="2" charset="0"/>
              </a:rPr>
              <a:t>I have 3 straight sides.</a:t>
            </a:r>
            <a:endParaRPr lang="en-GB" sz="2400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381000" y="1447800"/>
            <a:ext cx="7239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GB" sz="4000" dirty="0">
                <a:solidFill>
                  <a:schemeClr val="accent2"/>
                </a:solidFill>
                <a:latin typeface="SassoonPrimaryType" pitchFamily="2" charset="0"/>
              </a:rPr>
              <a:t>I have 3 vertices.</a:t>
            </a:r>
            <a:endParaRPr lang="en-GB" sz="2400" dirty="0">
              <a:solidFill>
                <a:srgbClr val="009900"/>
              </a:solidFill>
              <a:latin typeface="Times New Roman" pitchFamily="18" charset="0"/>
            </a:endParaRPr>
          </a:p>
        </p:txBody>
      </p:sp>
      <p:sp>
        <p:nvSpPr>
          <p:cNvPr id="11271" name="Rectangle 7"/>
          <p:cNvSpPr>
            <a:spLocks noChangeArrowheads="1"/>
          </p:cNvSpPr>
          <p:nvPr/>
        </p:nvSpPr>
        <p:spPr bwMode="auto">
          <a:xfrm>
            <a:off x="457200" y="2362200"/>
            <a:ext cx="389096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GB" sz="4000">
                <a:solidFill>
                  <a:srgbClr val="FF0000"/>
                </a:solidFill>
                <a:latin typeface="SassoonPrimaryType" pitchFamily="2" charset="0"/>
              </a:rPr>
              <a:t>What shape am I?</a:t>
            </a:r>
            <a:endParaRPr lang="en-GB" sz="4000">
              <a:solidFill>
                <a:srgbClr val="CC00CC"/>
              </a:solidFill>
              <a:latin typeface="SassoonPrimaryType" pitchFamily="2" charset="0"/>
            </a:endParaRPr>
          </a:p>
        </p:txBody>
      </p:sp>
      <p:sp>
        <p:nvSpPr>
          <p:cNvPr id="11272" name="AutoShape 8"/>
          <p:cNvSpPr>
            <a:spLocks noChangeArrowheads="1"/>
          </p:cNvSpPr>
          <p:nvPr/>
        </p:nvSpPr>
        <p:spPr bwMode="auto">
          <a:xfrm>
            <a:off x="3886200" y="4267200"/>
            <a:ext cx="1447800" cy="1752600"/>
          </a:xfrm>
          <a:prstGeom prst="smileyFace">
            <a:avLst>
              <a:gd name="adj" fmla="val 4653"/>
            </a:avLst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4" name="AutoShape 10"/>
          <p:cNvSpPr>
            <a:spLocks noChangeArrowheads="1"/>
          </p:cNvSpPr>
          <p:nvPr/>
        </p:nvSpPr>
        <p:spPr bwMode="auto">
          <a:xfrm>
            <a:off x="6248400" y="3657600"/>
            <a:ext cx="2362200" cy="1828800"/>
          </a:xfrm>
          <a:prstGeom prst="wedgeEllipseCallout">
            <a:avLst>
              <a:gd name="adj1" fmla="val -63843"/>
              <a:gd name="adj2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/>
            <a:r>
              <a:rPr lang="en-GB" sz="4000">
                <a:solidFill>
                  <a:srgbClr val="FF0000"/>
                </a:solidFill>
                <a:latin typeface="SassoonPrimaryType" pitchFamily="2" charset="0"/>
              </a:rPr>
              <a:t>I’m a </a:t>
            </a:r>
          </a:p>
          <a:p>
            <a:pPr eaLnBrk="0" hangingPunct="0"/>
            <a:r>
              <a:rPr lang="en-GB" sz="4000">
                <a:solidFill>
                  <a:srgbClr val="FF0000"/>
                </a:solidFill>
                <a:latin typeface="SassoonPrimaryType" pitchFamily="2" charset="0"/>
              </a:rPr>
              <a:t>triangle!</a:t>
            </a:r>
            <a:endParaRPr lang="en-GB" sz="2400">
              <a:latin typeface="Times New Roman" pitchFamily="18" charset="0"/>
            </a:endParaRPr>
          </a:p>
        </p:txBody>
      </p:sp>
      <p:pic>
        <p:nvPicPr>
          <p:cNvPr id="11276" name="Picture 12" descr="MCj01002140000[1]"/>
          <p:cNvPicPr>
            <a:picLocks noGrp="1" noChangeAspect="1" noChangeArrowheads="1"/>
          </p:cNvPicPr>
          <p:nvPr>
            <p:ph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084888" y="404813"/>
            <a:ext cx="2479675" cy="19748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27973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2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2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1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3594 -0.00624 C -0.17708 -0.01086 -0.21736 -0.01965 -0.25816 -0.02728 C -0.2783 -0.02659 -0.29844 -0.02705 -0.31857 -0.0252 C -0.33472 -0.02358 -0.31614 -0.01965 -0.32969 -0.01664 C -0.34114 -0.0141 -0.35295 -0.01387 -0.36458 -0.01248 C -0.39201 -0.00485 -0.44132 0.01503 -0.46302 0.03607 C -0.47448 0.04717 -0.4868 0.06336 -0.49948 0.07214 C -0.5118 0.09411 -0.49583 0.06729 -0.51059 0.08694 C -0.51736 0.09596 -0.52726 0.12602 -0.52969 0.13758 C -0.5316 0.14659 -0.53281 0.15584 -0.53437 0.16509 C -0.53489 0.16787 -0.53594 0.17341 -0.53594 0.17341 C -0.53524 0.1933 -0.54219 0.22289 -0.52482 0.22844 C -0.49982 0.22544 -0.47309 0.22428 -0.44861 0.21573 C -0.42847 0.20856 -0.40816 0.19931 -0.38837 0.19052 C -0.37187 0.18336 -0.35555 0.18474 -0.33906 0.17573 C -0.32587 0.16856 -0.32378 0.16625 -0.31059 0.16301 C -0.29514 0.15931 -0.26354 0.15908 -0.25503 0.15862 C -0.23507 0.16093 -0.22482 0.15862 -0.20903 0.16717 C -0.19028 0.17735 -0.18212 0.19815 -0.17239 0.22012 C -0.16476 0.23746 -0.15469 0.25018 -0.14861 0.26868 C -0.14566 0.29665 -0.1408 0.33388 -0.14705 0.36162 C -0.14791 0.36509 -0.15816 0.37295 -0.16128 0.37434 C -0.18906 0.38683 -0.21423 0.39029 -0.24392 0.3933 C -0.61476 0.39099 -0.47673 0.39122 -0.65816 0.39122 " pathEditMode="relative" ptsTypes="fffffffffffffffffffffffA">
                                      <p:cBhvr>
                                        <p:cTn id="52" dur="2000" fill="hold"/>
                                        <p:tgtEl>
                                          <p:spTgt spid="112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5" grpId="0" animBg="1"/>
      <p:bldP spid="11267" grpId="0" autoUpdateAnimBg="0"/>
      <p:bldP spid="11268" grpId="0" autoUpdateAnimBg="0"/>
      <p:bldP spid="11269" grpId="0" autoUpdateAnimBg="0"/>
      <p:bldP spid="11271" grpId="0" autoUpdateAnimBg="0"/>
      <p:bldP spid="11272" grpId="0" animBg="1"/>
      <p:bldP spid="11274" grpId="0" animBg="1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3203575" y="4076700"/>
            <a:ext cx="2514600" cy="2514600"/>
          </a:xfrm>
          <a:prstGeom prst="rect">
            <a:avLst/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1" name="Text Box 9"/>
          <p:cNvSpPr txBox="1">
            <a:spLocks noChangeArrowheads="1"/>
          </p:cNvSpPr>
          <p:nvPr/>
        </p:nvSpPr>
        <p:spPr bwMode="auto">
          <a:xfrm>
            <a:off x="381000" y="0"/>
            <a:ext cx="7239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en-GB" sz="4000">
                <a:solidFill>
                  <a:schemeClr val="accent2"/>
                </a:solidFill>
                <a:latin typeface="SassoonPrimaryType" pitchFamily="2" charset="0"/>
              </a:rPr>
              <a:t>I am a flat shape.</a:t>
            </a:r>
            <a:endParaRPr lang="en-GB" sz="2400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381000" y="685800"/>
            <a:ext cx="7239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en-GB" sz="4000">
                <a:solidFill>
                  <a:schemeClr val="accent2"/>
                </a:solidFill>
                <a:latin typeface="SassoonPrimaryType" pitchFamily="2" charset="0"/>
              </a:rPr>
              <a:t>I have 4 straight sides.</a:t>
            </a:r>
            <a:endParaRPr lang="en-GB" sz="2400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3086" name="Text Box 14"/>
          <p:cNvSpPr txBox="1">
            <a:spLocks noChangeArrowheads="1"/>
          </p:cNvSpPr>
          <p:nvPr/>
        </p:nvSpPr>
        <p:spPr bwMode="auto">
          <a:xfrm>
            <a:off x="381000" y="1447800"/>
            <a:ext cx="7239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GB" sz="4000" dirty="0">
                <a:solidFill>
                  <a:schemeClr val="accent2"/>
                </a:solidFill>
                <a:latin typeface="SassoonPrimaryType" pitchFamily="2" charset="0"/>
              </a:rPr>
              <a:t>I have 4 vertices.</a:t>
            </a:r>
            <a:endParaRPr lang="en-GB" sz="2400" dirty="0">
              <a:solidFill>
                <a:srgbClr val="009900"/>
              </a:solidFill>
              <a:latin typeface="Times New Roman" pitchFamily="18" charset="0"/>
            </a:endParaRPr>
          </a:p>
        </p:txBody>
      </p:sp>
      <p:sp>
        <p:nvSpPr>
          <p:cNvPr id="3087" name="Text Box 15"/>
          <p:cNvSpPr txBox="1">
            <a:spLocks noChangeArrowheads="1"/>
          </p:cNvSpPr>
          <p:nvPr/>
        </p:nvSpPr>
        <p:spPr bwMode="auto">
          <a:xfrm>
            <a:off x="381000" y="2133600"/>
            <a:ext cx="7239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en-GB" sz="4000">
                <a:solidFill>
                  <a:schemeClr val="accent2"/>
                </a:solidFill>
                <a:latin typeface="SassoonPrimaryType" pitchFamily="2" charset="0"/>
              </a:rPr>
              <a:t>All my sides are the same length.</a:t>
            </a:r>
            <a:endParaRPr lang="en-GB" sz="2400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3089" name="Rectangle 17"/>
          <p:cNvSpPr>
            <a:spLocks noChangeArrowheads="1"/>
          </p:cNvSpPr>
          <p:nvPr/>
        </p:nvSpPr>
        <p:spPr bwMode="auto">
          <a:xfrm>
            <a:off x="323850" y="3500438"/>
            <a:ext cx="38925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GB" sz="3600">
                <a:solidFill>
                  <a:srgbClr val="FF0000"/>
                </a:solidFill>
                <a:latin typeface="SassoonPrimaryType" pitchFamily="2" charset="0"/>
              </a:rPr>
              <a:t>What shape am I?</a:t>
            </a:r>
            <a:endParaRPr lang="en-GB" sz="3600">
              <a:solidFill>
                <a:srgbClr val="CC00CC"/>
              </a:solidFill>
              <a:latin typeface="SassoonPrimaryType" pitchFamily="2" charset="0"/>
            </a:endParaRPr>
          </a:p>
        </p:txBody>
      </p:sp>
      <p:sp>
        <p:nvSpPr>
          <p:cNvPr id="3090" name="AutoShape 18"/>
          <p:cNvSpPr>
            <a:spLocks noChangeArrowheads="1"/>
          </p:cNvSpPr>
          <p:nvPr/>
        </p:nvSpPr>
        <p:spPr bwMode="auto">
          <a:xfrm>
            <a:off x="3635375" y="4292600"/>
            <a:ext cx="1447800" cy="1752600"/>
          </a:xfrm>
          <a:prstGeom prst="smileyFace">
            <a:avLst>
              <a:gd name="adj" fmla="val 4653"/>
            </a:avLst>
          </a:prstGeom>
          <a:solidFill>
            <a:srgbClr val="0099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92" name="AutoShape 20"/>
          <p:cNvSpPr>
            <a:spLocks noChangeArrowheads="1"/>
          </p:cNvSpPr>
          <p:nvPr/>
        </p:nvSpPr>
        <p:spPr bwMode="auto">
          <a:xfrm>
            <a:off x="6248400" y="3810000"/>
            <a:ext cx="2211388" cy="1676400"/>
          </a:xfrm>
          <a:prstGeom prst="wedgeEllipseCallout">
            <a:avLst>
              <a:gd name="adj1" fmla="val -64787"/>
              <a:gd name="adj2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/>
            <a:r>
              <a:rPr lang="en-GB" sz="4000">
                <a:solidFill>
                  <a:srgbClr val="FF0000"/>
                </a:solidFill>
                <a:latin typeface="SassoonPrimaryType" pitchFamily="2" charset="0"/>
              </a:rPr>
              <a:t>I’m a </a:t>
            </a:r>
          </a:p>
          <a:p>
            <a:pPr eaLnBrk="0" hangingPunct="0"/>
            <a:r>
              <a:rPr lang="en-GB" sz="4000">
                <a:solidFill>
                  <a:srgbClr val="FF0000"/>
                </a:solidFill>
                <a:latin typeface="SassoonPrimaryType" pitchFamily="2" charset="0"/>
              </a:rPr>
              <a:t>square!</a:t>
            </a:r>
            <a:endParaRPr lang="en-GB" sz="24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2113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0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0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0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0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0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0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0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0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0" grpId="0" animBg="1"/>
      <p:bldP spid="3081" grpId="0" autoUpdateAnimBg="0"/>
      <p:bldP spid="3085" grpId="0" autoUpdateAnimBg="0"/>
      <p:bldP spid="3086" grpId="0" autoUpdateAnimBg="0"/>
      <p:bldP spid="3087" grpId="0" autoUpdateAnimBg="0"/>
      <p:bldP spid="3089" grpId="0" autoUpdateAnimBg="0"/>
      <p:bldP spid="3090" grpId="0" animBg="1"/>
      <p:bldP spid="3092" grpId="0" animBg="1" autoUpdateAnimBg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365</TotalTime>
  <Words>506</Words>
  <Application>Microsoft Office PowerPoint</Application>
  <PresentationFormat>On-screen Show (4:3)</PresentationFormat>
  <Paragraphs>126</Paragraphs>
  <Slides>28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5" baseType="lpstr">
      <vt:lpstr>.VnHelvetIns</vt:lpstr>
      <vt:lpstr>Arial</vt:lpstr>
      <vt:lpstr>Calibri</vt:lpstr>
      <vt:lpstr>Comic Sans MS</vt:lpstr>
      <vt:lpstr>SassoonPrimaryType</vt:lpstr>
      <vt:lpstr>Times New Roman</vt:lpstr>
      <vt:lpstr>Office Theme</vt:lpstr>
      <vt:lpstr>IDENTIFYING SHAPE PROPERTIES </vt:lpstr>
      <vt:lpstr>What properties does a 2D SHAPE have ?</vt:lpstr>
      <vt:lpstr>PowerPoint Presentation</vt:lpstr>
      <vt:lpstr>PowerPoint Presentation</vt:lpstr>
      <vt:lpstr>Can you guess the shape?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WELL DONE</vt:lpstr>
      <vt:lpstr>What properties does a 3D SHAPE have ?</vt:lpstr>
      <vt:lpstr>PowerPoint Presentation</vt:lpstr>
      <vt:lpstr>PowerPoint Presentation</vt:lpstr>
      <vt:lpstr>PowerPoint Presentation</vt:lpstr>
      <vt:lpstr>PowerPoint Presentation</vt:lpstr>
      <vt:lpstr>Can you guess the shape?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Welcome</dc:creator>
  <cp:lastModifiedBy>Hannah Whalley</cp:lastModifiedBy>
  <cp:revision>48</cp:revision>
  <dcterms:created xsi:type="dcterms:W3CDTF">2014-02-07T15:25:58Z</dcterms:created>
  <dcterms:modified xsi:type="dcterms:W3CDTF">2020-06-26T14:18:00Z</dcterms:modified>
</cp:coreProperties>
</file>