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329" r:id="rId4"/>
    <p:sldId id="331" r:id="rId5"/>
    <p:sldId id="333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76" y="1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9C9D-A1F8-4203-9151-6CC9F1393E88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5366-A35D-4099-A989-6F1FEF18F0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9C9D-A1F8-4203-9151-6CC9F1393E88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5366-A35D-4099-A989-6F1FEF18F0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51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9C9D-A1F8-4203-9151-6CC9F1393E88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5366-A35D-4099-A989-6F1FEF18F0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01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35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9C9D-A1F8-4203-9151-6CC9F1393E88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5366-A35D-4099-A989-6F1FEF18F0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02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9C9D-A1F8-4203-9151-6CC9F1393E88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5366-A35D-4099-A989-6F1FEF18F0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94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9C9D-A1F8-4203-9151-6CC9F1393E88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5366-A35D-4099-A989-6F1FEF18F0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54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9C9D-A1F8-4203-9151-6CC9F1393E88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5366-A35D-4099-A989-6F1FEF18F0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9C9D-A1F8-4203-9151-6CC9F1393E88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5366-A35D-4099-A989-6F1FEF18F0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29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9C9D-A1F8-4203-9151-6CC9F1393E88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5366-A35D-4099-A989-6F1FEF18F0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43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9C9D-A1F8-4203-9151-6CC9F1393E88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5366-A35D-4099-A989-6F1FEF18F0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00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9C9D-A1F8-4203-9151-6CC9F1393E88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5366-A35D-4099-A989-6F1FEF18F0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63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39C9D-A1F8-4203-9151-6CC9F1393E88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5366-A35D-4099-A989-6F1FEF18F0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02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847703" y="1860313"/>
            <a:ext cx="7109915" cy="3352799"/>
          </a:xfrm>
        </p:spPr>
        <p:txBody>
          <a:bodyPr>
            <a:noAutofit/>
          </a:bodyPr>
          <a:lstStyle/>
          <a:p>
            <a:r>
              <a:rPr lang="en-US" sz="8800" b="1" dirty="0">
                <a:latin typeface="Sassoon Infant Std"/>
              </a:rPr>
              <a:t>Understand Percentages</a:t>
            </a:r>
          </a:p>
        </p:txBody>
      </p:sp>
    </p:spTree>
    <p:extLst>
      <p:ext uri="{BB962C8B-B14F-4D97-AF65-F5344CB8AC3E}">
        <p14:creationId xmlns:p14="http://schemas.microsoft.com/office/powerpoint/2010/main" val="1958577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066738" y="2484204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 rot="5400000">
            <a:off x="6001097" y="-774158"/>
            <a:ext cx="231366" cy="60516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46991" y="1768574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assoon Infant Std" pitchFamily="34" charset="0"/>
              </a:rPr>
              <a:t>100%</a:t>
            </a:r>
          </a:p>
        </p:txBody>
      </p:sp>
      <p:sp>
        <p:nvSpPr>
          <p:cNvPr id="11" name="Left Brace 10"/>
          <p:cNvSpPr/>
          <p:nvPr/>
        </p:nvSpPr>
        <p:spPr>
          <a:xfrm rot="16200000">
            <a:off x="3562007" y="2511455"/>
            <a:ext cx="216131" cy="10584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524048" y="3141676"/>
            <a:ext cx="386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assoon Infant Std" pitchFamily="34" charset="0"/>
              </a:rPr>
              <a:t>?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3066738" y="3822152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Left Brace 21"/>
          <p:cNvSpPr/>
          <p:nvPr/>
        </p:nvSpPr>
        <p:spPr>
          <a:xfrm rot="16200000">
            <a:off x="4520737" y="2890672"/>
            <a:ext cx="216132" cy="29759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502061" y="4527469"/>
            <a:ext cx="386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assoon Infant Std" pitchFamily="34" charset="0"/>
              </a:rPr>
              <a:t>?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3048000" y="5263319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Left Brace 24"/>
          <p:cNvSpPr/>
          <p:nvPr/>
        </p:nvSpPr>
        <p:spPr>
          <a:xfrm rot="5400000">
            <a:off x="5980316" y="2059514"/>
            <a:ext cx="231366" cy="60516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746991" y="4600332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assoon Infant Std" pitchFamily="34" charset="0"/>
              </a:rPr>
              <a:t>100%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79979" y="5769591"/>
            <a:ext cx="854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assoon Infant Std" pitchFamily="34" charset="0"/>
              </a:rPr>
              <a:t>30%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9F1C20-8862-4B82-B83A-DBD8B691A360}"/>
              </a:ext>
            </a:extLst>
          </p:cNvPr>
          <p:cNvSpPr txBox="1"/>
          <p:nvPr/>
        </p:nvSpPr>
        <p:spPr>
          <a:xfrm>
            <a:off x="4004456" y="227706"/>
            <a:ext cx="4180312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spc="-190" dirty="0">
                <a:solidFill>
                  <a:srgbClr val="703096"/>
                </a:solidFill>
                <a:latin typeface="Sassoon Infant Std"/>
              </a:rPr>
              <a:t>Understand Percentages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2E6524D-FEFF-499A-B4DE-FFE8D9F1CEE9}"/>
              </a:ext>
            </a:extLst>
          </p:cNvPr>
          <p:cNvSpPr txBox="1"/>
          <p:nvPr/>
        </p:nvSpPr>
        <p:spPr>
          <a:xfrm>
            <a:off x="2452915" y="1115943"/>
            <a:ext cx="7323775" cy="46166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z="2400" b="1" dirty="0">
                <a:solidFill>
                  <a:schemeClr val="bg1"/>
                </a:solidFill>
                <a:latin typeface="Sassoon Infant Std"/>
              </a:rPr>
              <a:t>Complete the bar models.</a:t>
            </a:r>
          </a:p>
        </p:txBody>
      </p:sp>
      <p:sp>
        <p:nvSpPr>
          <p:cNvPr id="41" name="Left Brace 40">
            <a:extLst>
              <a:ext uri="{FF2B5EF4-FFF2-40B4-BE49-F238E27FC236}">
                <a16:creationId xmlns:a16="http://schemas.microsoft.com/office/drawing/2014/main" id="{638F8AA8-0FF8-4053-AB4B-5F278A2243A9}"/>
              </a:ext>
            </a:extLst>
          </p:cNvPr>
          <p:cNvSpPr/>
          <p:nvPr/>
        </p:nvSpPr>
        <p:spPr>
          <a:xfrm rot="5400000">
            <a:off x="5978929" y="623008"/>
            <a:ext cx="231366" cy="60516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0DA02D1-0811-423A-B6B6-5F1BF08E2BEA}"/>
              </a:ext>
            </a:extLst>
          </p:cNvPr>
          <p:cNvSpPr txBox="1"/>
          <p:nvPr/>
        </p:nvSpPr>
        <p:spPr>
          <a:xfrm>
            <a:off x="5745604" y="3163826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assoon Infant Std" pitchFamily="34" charset="0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1549270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3066738" y="2484204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 rot="5400000">
            <a:off x="6001097" y="-774158"/>
            <a:ext cx="231366" cy="60516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74837" y="316055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assoon Infant Std" pitchFamily="34" charset="0"/>
              </a:rPr>
              <a:t>20%</a:t>
            </a:r>
          </a:p>
        </p:txBody>
      </p:sp>
      <p:sp>
        <p:nvSpPr>
          <p:cNvPr id="11" name="Left Brace 10"/>
          <p:cNvSpPr/>
          <p:nvPr/>
        </p:nvSpPr>
        <p:spPr>
          <a:xfrm rot="16200000">
            <a:off x="3562007" y="2511455"/>
            <a:ext cx="216131" cy="10584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3066738" y="3822152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Left Brace 21"/>
          <p:cNvSpPr/>
          <p:nvPr/>
        </p:nvSpPr>
        <p:spPr>
          <a:xfrm rot="16200000">
            <a:off x="4520737" y="2890672"/>
            <a:ext cx="216132" cy="29759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3048000" y="5263319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Left Brace 24"/>
          <p:cNvSpPr/>
          <p:nvPr/>
        </p:nvSpPr>
        <p:spPr>
          <a:xfrm rot="5400000">
            <a:off x="5980316" y="2059514"/>
            <a:ext cx="231366" cy="60516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746991" y="4600332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assoon Infant Std" pitchFamily="34" charset="0"/>
              </a:rPr>
              <a:t>100%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79979" y="5769591"/>
            <a:ext cx="854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assoon Infant Std" pitchFamily="34" charset="0"/>
              </a:rPr>
              <a:t>30%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9F1C20-8862-4B82-B83A-DBD8B691A360}"/>
              </a:ext>
            </a:extLst>
          </p:cNvPr>
          <p:cNvSpPr txBox="1"/>
          <p:nvPr/>
        </p:nvSpPr>
        <p:spPr>
          <a:xfrm>
            <a:off x="3850079" y="251976"/>
            <a:ext cx="4180312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spc="-190" dirty="0">
                <a:solidFill>
                  <a:srgbClr val="703096"/>
                </a:solidFill>
                <a:latin typeface="Sassoon Infant Std"/>
              </a:rPr>
              <a:t>Understand Percentages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2E6524D-FEFF-499A-B4DE-FFE8D9F1CEE9}"/>
              </a:ext>
            </a:extLst>
          </p:cNvPr>
          <p:cNvSpPr txBox="1"/>
          <p:nvPr/>
        </p:nvSpPr>
        <p:spPr>
          <a:xfrm>
            <a:off x="2452915" y="1115943"/>
            <a:ext cx="7323775" cy="46166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z="2400" b="1" dirty="0">
                <a:solidFill>
                  <a:schemeClr val="bg1"/>
                </a:solidFill>
                <a:latin typeface="Sassoon Infant Std"/>
              </a:rPr>
              <a:t>Complete the bar models.</a:t>
            </a:r>
          </a:p>
        </p:txBody>
      </p:sp>
      <p:sp>
        <p:nvSpPr>
          <p:cNvPr id="41" name="Left Brace 40">
            <a:extLst>
              <a:ext uri="{FF2B5EF4-FFF2-40B4-BE49-F238E27FC236}">
                <a16:creationId xmlns:a16="http://schemas.microsoft.com/office/drawing/2014/main" id="{638F8AA8-0FF8-4053-AB4B-5F278A2243A9}"/>
              </a:ext>
            </a:extLst>
          </p:cNvPr>
          <p:cNvSpPr/>
          <p:nvPr/>
        </p:nvSpPr>
        <p:spPr>
          <a:xfrm rot="5400000">
            <a:off x="5978929" y="623008"/>
            <a:ext cx="231366" cy="60516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0DA02D1-0811-423A-B6B6-5F1BF08E2BEA}"/>
              </a:ext>
            </a:extLst>
          </p:cNvPr>
          <p:cNvSpPr txBox="1"/>
          <p:nvPr/>
        </p:nvSpPr>
        <p:spPr>
          <a:xfrm>
            <a:off x="5745604" y="3163826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assoon Infant Std" pitchFamily="34" charset="0"/>
              </a:rPr>
              <a:t>100%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BADB4D2-2BEC-4CC5-80F9-E07606A941CF}"/>
              </a:ext>
            </a:extLst>
          </p:cNvPr>
          <p:cNvSpPr txBox="1"/>
          <p:nvPr/>
        </p:nvSpPr>
        <p:spPr>
          <a:xfrm>
            <a:off x="4305638" y="450234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assoon Infant Std" pitchFamily="34" charset="0"/>
              </a:rPr>
              <a:t>50%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8AD0463-E56B-4E87-88E3-A963B2A66148}"/>
              </a:ext>
            </a:extLst>
          </p:cNvPr>
          <p:cNvSpPr txBox="1"/>
          <p:nvPr/>
        </p:nvSpPr>
        <p:spPr>
          <a:xfrm>
            <a:off x="5746991" y="1768574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assoon Infant Std" pitchFamily="34" charset="0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4063008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/>
          </p:cNvSpPr>
          <p:nvPr/>
        </p:nvSpPr>
        <p:spPr>
          <a:xfrm>
            <a:off x="721084" y="332934"/>
            <a:ext cx="5749290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spcBef>
                <a:spcPts val="100"/>
              </a:spcBef>
              <a:tabLst>
                <a:tab pos="2533015" algn="l"/>
              </a:tabLst>
              <a:defRPr/>
            </a:pPr>
            <a:r>
              <a:rPr lang="en-US" sz="3200" spc="-130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Reasoning</a:t>
            </a:r>
            <a:r>
              <a:rPr lang="en-US" sz="3200" spc="20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 </a:t>
            </a:r>
            <a:r>
              <a:rPr lang="en-US" sz="3200" spc="65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1</a:t>
            </a:r>
            <a:endParaRPr lang="en-US" sz="2800" dirty="0">
              <a:solidFill>
                <a:srgbClr val="703096"/>
              </a:solidFill>
              <a:latin typeface="Sassoon Infant Std" pitchFamily="34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83134" y="261492"/>
            <a:ext cx="4180312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spc="-190" dirty="0">
                <a:solidFill>
                  <a:srgbClr val="703096"/>
                </a:solidFill>
                <a:latin typeface="Sassoon Infant Std"/>
              </a:rPr>
              <a:t>Understand Percentages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E563BB-D149-45B5-845F-E525A2E1370D}"/>
              </a:ext>
            </a:extLst>
          </p:cNvPr>
          <p:cNvSpPr txBox="1"/>
          <p:nvPr/>
        </p:nvSpPr>
        <p:spPr>
          <a:xfrm>
            <a:off x="2452915" y="1115943"/>
            <a:ext cx="7323775" cy="46166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assoon Infant Std" pitchFamily="34" charset="0"/>
              </a:rPr>
              <a:t>Malachi has spilt ink on his hundred square.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7C7203D-B010-4C5A-B612-369C394899B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00333" y="2157792"/>
          <a:ext cx="2375950" cy="2431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3191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4" name="object 7">
            <a:extLst>
              <a:ext uri="{FF2B5EF4-FFF2-40B4-BE49-F238E27FC236}">
                <a16:creationId xmlns:a16="http://schemas.microsoft.com/office/drawing/2014/main" id="{1D19F021-AC0F-42C7-AF14-D8EE629A2916}"/>
              </a:ext>
            </a:extLst>
          </p:cNvPr>
          <p:cNvSpPr txBox="1"/>
          <p:nvPr/>
        </p:nvSpPr>
        <p:spPr>
          <a:xfrm>
            <a:off x="5834061" y="2068143"/>
            <a:ext cx="4480359" cy="3436838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z="2400" dirty="0">
                <a:latin typeface="Sassoon Infant Std"/>
                <a:cs typeface="Trebuchet MS"/>
              </a:rPr>
              <a:t>Complete the sentence stems to describe what percentage is shaded.</a:t>
            </a:r>
          </a:p>
          <a:p>
            <a:pPr algn="ctr">
              <a:lnSpc>
                <a:spcPts val="2875"/>
              </a:lnSpc>
              <a:spcBef>
                <a:spcPts val="100"/>
              </a:spcBef>
            </a:pPr>
            <a:endParaRPr lang="en-US" sz="2400" dirty="0">
              <a:latin typeface="Sassoon Infant Std"/>
              <a:cs typeface="Trebuchet MS"/>
            </a:endParaRPr>
          </a:p>
          <a:p>
            <a:pPr>
              <a:lnSpc>
                <a:spcPts val="2875"/>
              </a:lnSpc>
              <a:spcBef>
                <a:spcPts val="100"/>
              </a:spcBef>
            </a:pPr>
            <a:r>
              <a:rPr lang="en-US" sz="2400" dirty="0">
                <a:latin typeface="Sassoon Infant Std"/>
                <a:cs typeface="Trebuchet MS"/>
              </a:rPr>
              <a:t>It could be _ _ _ _.</a:t>
            </a:r>
          </a:p>
          <a:p>
            <a:pPr>
              <a:lnSpc>
                <a:spcPts val="2875"/>
              </a:lnSpc>
              <a:spcBef>
                <a:spcPts val="100"/>
              </a:spcBef>
            </a:pPr>
            <a:endParaRPr lang="en-US" sz="2400" dirty="0">
              <a:latin typeface="Sassoon Infant Std"/>
              <a:cs typeface="Trebuchet MS"/>
            </a:endParaRPr>
          </a:p>
          <a:p>
            <a:pPr>
              <a:lnSpc>
                <a:spcPts val="2875"/>
              </a:lnSpc>
              <a:spcBef>
                <a:spcPts val="100"/>
              </a:spcBef>
            </a:pPr>
            <a:r>
              <a:rPr lang="en-US" sz="2400" dirty="0">
                <a:latin typeface="Sassoon Infant Std"/>
                <a:cs typeface="Trebuchet MS"/>
              </a:rPr>
              <a:t>It must be _ _ _ _.</a:t>
            </a:r>
          </a:p>
          <a:p>
            <a:pPr>
              <a:lnSpc>
                <a:spcPts val="2875"/>
              </a:lnSpc>
              <a:spcBef>
                <a:spcPts val="100"/>
              </a:spcBef>
            </a:pPr>
            <a:endParaRPr lang="en-US" sz="2400" dirty="0">
              <a:latin typeface="Sassoon Infant Std"/>
              <a:cs typeface="Trebuchet MS"/>
            </a:endParaRPr>
          </a:p>
          <a:p>
            <a:pPr>
              <a:lnSpc>
                <a:spcPts val="2875"/>
              </a:lnSpc>
              <a:spcBef>
                <a:spcPts val="100"/>
              </a:spcBef>
            </a:pPr>
            <a:r>
              <a:rPr lang="en-US" sz="2400" dirty="0">
                <a:latin typeface="Sassoon Infant Std"/>
                <a:cs typeface="Trebuchet MS"/>
              </a:rPr>
              <a:t>It can’t be _ _ _ _.</a:t>
            </a:r>
          </a:p>
        </p:txBody>
      </p:sp>
      <p:pic>
        <p:nvPicPr>
          <p:cNvPr id="35" name="Picture 34" descr="A close up of a logo&#10;&#10;Description automatically generated">
            <a:extLst>
              <a:ext uri="{FF2B5EF4-FFF2-40B4-BE49-F238E27FC236}">
                <a16:creationId xmlns:a16="http://schemas.microsoft.com/office/drawing/2014/main" id="{03E6220C-551D-4DF7-B658-46CB686EA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850477">
            <a:off x="1180380" y="2814910"/>
            <a:ext cx="3639902" cy="268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424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/>
          </p:cNvSpPr>
          <p:nvPr/>
        </p:nvSpPr>
        <p:spPr>
          <a:xfrm>
            <a:off x="721084" y="332934"/>
            <a:ext cx="5749290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spcBef>
                <a:spcPts val="100"/>
              </a:spcBef>
              <a:tabLst>
                <a:tab pos="2533015" algn="l"/>
              </a:tabLst>
              <a:defRPr/>
            </a:pPr>
            <a:r>
              <a:rPr lang="en-US" sz="3200" spc="-130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Reasoning</a:t>
            </a:r>
            <a:r>
              <a:rPr lang="en-US" sz="3200" spc="20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 </a:t>
            </a:r>
            <a:r>
              <a:rPr lang="en-US" sz="3200" spc="65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1</a:t>
            </a:r>
            <a:endParaRPr lang="en-US" sz="2800" dirty="0">
              <a:solidFill>
                <a:srgbClr val="703096"/>
              </a:solidFill>
              <a:latin typeface="Sassoon Infant Std" pitchFamily="34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6908" y="262049"/>
            <a:ext cx="4180312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spc="-190" dirty="0">
                <a:solidFill>
                  <a:srgbClr val="703096"/>
                </a:solidFill>
                <a:latin typeface="Sassoon Infant Std"/>
              </a:rPr>
              <a:t>Understand Percentages</a:t>
            </a:r>
          </a:p>
        </p:txBody>
      </p:sp>
      <p:sp>
        <p:nvSpPr>
          <p:cNvPr id="119" name="object 5">
            <a:extLst>
              <a:ext uri="{FF2B5EF4-FFF2-40B4-BE49-F238E27FC236}">
                <a16:creationId xmlns:a16="http://schemas.microsoft.com/office/drawing/2014/main" id="{556CF2FC-9A95-4A66-A3B9-1E311FDDE7D0}"/>
              </a:ext>
            </a:extLst>
          </p:cNvPr>
          <p:cNvSpPr/>
          <p:nvPr/>
        </p:nvSpPr>
        <p:spPr>
          <a:xfrm>
            <a:off x="8534400" y="6356351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E563BB-D149-45B5-845F-E525A2E1370D}"/>
              </a:ext>
            </a:extLst>
          </p:cNvPr>
          <p:cNvSpPr txBox="1"/>
          <p:nvPr/>
        </p:nvSpPr>
        <p:spPr>
          <a:xfrm>
            <a:off x="2452915" y="1115943"/>
            <a:ext cx="7323775" cy="46166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assoon Infant Std" pitchFamily="34" charset="0"/>
              </a:rPr>
              <a:t>Malachi has spilt ink on his hundred square.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7C7203D-B010-4C5A-B612-369C394899BA}"/>
              </a:ext>
            </a:extLst>
          </p:cNvPr>
          <p:cNvGraphicFramePr>
            <a:graphicFrameLocks noGrp="1"/>
          </p:cNvGraphicFramePr>
          <p:nvPr/>
        </p:nvGraphicFramePr>
        <p:xfrm>
          <a:off x="3000333" y="2157792"/>
          <a:ext cx="2375950" cy="2431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759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3191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1DB73C7-7FB8-4D5B-84BE-FB30CDB1D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850477">
            <a:off x="1180380" y="2814910"/>
            <a:ext cx="3639902" cy="2681432"/>
          </a:xfrm>
          <a:prstGeom prst="rect">
            <a:avLst/>
          </a:prstGeom>
        </p:spPr>
      </p:pic>
      <p:sp>
        <p:nvSpPr>
          <p:cNvPr id="34" name="object 7">
            <a:extLst>
              <a:ext uri="{FF2B5EF4-FFF2-40B4-BE49-F238E27FC236}">
                <a16:creationId xmlns:a16="http://schemas.microsoft.com/office/drawing/2014/main" id="{1D19F021-AC0F-42C7-AF14-D8EE629A2916}"/>
              </a:ext>
            </a:extLst>
          </p:cNvPr>
          <p:cNvSpPr txBox="1"/>
          <p:nvPr/>
        </p:nvSpPr>
        <p:spPr>
          <a:xfrm>
            <a:off x="6393180" y="2157793"/>
            <a:ext cx="3748464" cy="3817199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z="2400" dirty="0">
                <a:latin typeface="Sassoon Infant Std"/>
                <a:cs typeface="Trebuchet MS"/>
              </a:rPr>
              <a:t>Complete the sentence stems to describe what percentage is shaded.</a:t>
            </a:r>
          </a:p>
          <a:p>
            <a:pPr algn="ctr">
              <a:lnSpc>
                <a:spcPts val="2875"/>
              </a:lnSpc>
              <a:spcBef>
                <a:spcPts val="100"/>
              </a:spcBef>
            </a:pPr>
            <a:endParaRPr lang="en-US" sz="2400" dirty="0">
              <a:latin typeface="Sassoon Infant Std"/>
              <a:cs typeface="Trebuchet MS"/>
            </a:endParaRPr>
          </a:p>
          <a:p>
            <a:pPr algn="ctr">
              <a:lnSpc>
                <a:spcPts val="2875"/>
              </a:lnSpc>
              <a:spcBef>
                <a:spcPts val="100"/>
              </a:spcBef>
            </a:pPr>
            <a:endParaRPr lang="en-US" sz="2400" dirty="0">
              <a:latin typeface="Sassoon Infant Std"/>
              <a:cs typeface="Trebuchet MS"/>
            </a:endParaRPr>
          </a:p>
          <a:p>
            <a:pPr>
              <a:lnSpc>
                <a:spcPts val="2875"/>
              </a:lnSpc>
              <a:spcBef>
                <a:spcPts val="100"/>
              </a:spcBef>
            </a:pPr>
            <a:r>
              <a:rPr lang="en-US" sz="2400" dirty="0">
                <a:latin typeface="Sassoon Infant Std"/>
                <a:cs typeface="Trebuchet MS"/>
              </a:rPr>
              <a:t>It could be </a:t>
            </a:r>
            <a:r>
              <a:rPr lang="en-US" sz="2400" dirty="0">
                <a:solidFill>
                  <a:srgbClr val="CA7840"/>
                </a:solidFill>
                <a:latin typeface="Sassoon Infant Std"/>
                <a:cs typeface="Trebuchet MS"/>
              </a:rPr>
              <a:t>24%</a:t>
            </a:r>
            <a:r>
              <a:rPr lang="en-US" sz="2400" dirty="0">
                <a:latin typeface="Sassoon Infant Std"/>
                <a:cs typeface="Trebuchet MS"/>
              </a:rPr>
              <a:t>.</a:t>
            </a:r>
            <a:endParaRPr lang="en-US" sz="2400" dirty="0">
              <a:solidFill>
                <a:srgbClr val="FF0000"/>
              </a:solidFill>
              <a:latin typeface="Sassoon Infant Std"/>
              <a:cs typeface="Trebuchet MS"/>
            </a:endParaRPr>
          </a:p>
          <a:p>
            <a:pPr>
              <a:lnSpc>
                <a:spcPts val="2875"/>
              </a:lnSpc>
              <a:spcBef>
                <a:spcPts val="100"/>
              </a:spcBef>
            </a:pPr>
            <a:endParaRPr lang="en-US" sz="2400" dirty="0">
              <a:latin typeface="Sassoon Infant Std"/>
              <a:cs typeface="Trebuchet MS"/>
            </a:endParaRPr>
          </a:p>
          <a:p>
            <a:pPr>
              <a:lnSpc>
                <a:spcPts val="2875"/>
              </a:lnSpc>
              <a:spcBef>
                <a:spcPts val="100"/>
              </a:spcBef>
            </a:pPr>
            <a:r>
              <a:rPr lang="en-US" sz="2400" dirty="0">
                <a:latin typeface="Sassoon Infant Std"/>
                <a:cs typeface="Trebuchet MS"/>
              </a:rPr>
              <a:t>It must be </a:t>
            </a:r>
            <a:r>
              <a:rPr lang="en-US" sz="2400" dirty="0">
                <a:solidFill>
                  <a:srgbClr val="CA7840"/>
                </a:solidFill>
                <a:latin typeface="Sassoon Infant Std"/>
                <a:cs typeface="Trebuchet MS"/>
              </a:rPr>
              <a:t>less than 50%.</a:t>
            </a:r>
          </a:p>
          <a:p>
            <a:pPr>
              <a:lnSpc>
                <a:spcPts val="2875"/>
              </a:lnSpc>
              <a:spcBef>
                <a:spcPts val="100"/>
              </a:spcBef>
            </a:pPr>
            <a:endParaRPr lang="en-US" sz="2400" dirty="0">
              <a:latin typeface="Sassoon Infant Std"/>
              <a:cs typeface="Trebuchet MS"/>
            </a:endParaRPr>
          </a:p>
          <a:p>
            <a:pPr>
              <a:lnSpc>
                <a:spcPts val="2875"/>
              </a:lnSpc>
              <a:spcBef>
                <a:spcPts val="100"/>
              </a:spcBef>
            </a:pPr>
            <a:r>
              <a:rPr lang="en-US" sz="2400" dirty="0">
                <a:latin typeface="Sassoon Infant Std"/>
                <a:cs typeface="Trebuchet MS"/>
              </a:rPr>
              <a:t>It can’t be </a:t>
            </a:r>
            <a:r>
              <a:rPr lang="en-US" sz="2400" dirty="0">
                <a:solidFill>
                  <a:srgbClr val="CA7840"/>
                </a:solidFill>
                <a:latin typeface="Sassoon Infant Std"/>
                <a:cs typeface="Trebuchet MS"/>
              </a:rPr>
              <a:t>10%</a:t>
            </a:r>
            <a:r>
              <a:rPr lang="en-US" sz="2400" dirty="0">
                <a:latin typeface="Sassoon Infant Std"/>
                <a:cs typeface="Trebuchet MS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299802-59C3-4283-9950-EB3FB10609F0}"/>
              </a:ext>
            </a:extLst>
          </p:cNvPr>
          <p:cNvSpPr txBox="1"/>
          <p:nvPr/>
        </p:nvSpPr>
        <p:spPr>
          <a:xfrm>
            <a:off x="5665948" y="3692944"/>
            <a:ext cx="4442545" cy="2554545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A7840"/>
                </a:solidFill>
                <a:latin typeface="Sassoon Infant Std" panose="020B0503020103030203"/>
              </a:rPr>
              <a:t>Possible answers:</a:t>
            </a:r>
          </a:p>
          <a:p>
            <a:pPr algn="ctr"/>
            <a:endParaRPr lang="en-US" sz="2000" b="1" dirty="0">
              <a:solidFill>
                <a:srgbClr val="CA7840"/>
              </a:solidFill>
              <a:latin typeface="Sassoon Infant Std" panose="020B0503020103030203"/>
            </a:endParaRPr>
          </a:p>
          <a:p>
            <a:pPr algn="ctr"/>
            <a:endParaRPr lang="en-US" sz="2000" b="1" dirty="0">
              <a:solidFill>
                <a:srgbClr val="CA7840"/>
              </a:solidFill>
              <a:latin typeface="Sassoon Infant Std" panose="020B0503020103030203"/>
            </a:endParaRPr>
          </a:p>
          <a:p>
            <a:pPr algn="ctr"/>
            <a:endParaRPr lang="en-US" sz="2000" b="1" dirty="0">
              <a:solidFill>
                <a:srgbClr val="CA7840"/>
              </a:solidFill>
              <a:latin typeface="Sassoon Infant Std" panose="020B0503020103030203"/>
            </a:endParaRPr>
          </a:p>
          <a:p>
            <a:pPr algn="ctr"/>
            <a:endParaRPr lang="en-US" sz="2000" b="1" dirty="0">
              <a:solidFill>
                <a:srgbClr val="CA7840"/>
              </a:solidFill>
              <a:latin typeface="Sassoon Infant Std" panose="020B0503020103030203"/>
            </a:endParaRPr>
          </a:p>
          <a:p>
            <a:pPr algn="ctr"/>
            <a:endParaRPr lang="en-US" sz="2000" b="1" dirty="0">
              <a:solidFill>
                <a:srgbClr val="CA7840"/>
              </a:solidFill>
              <a:latin typeface="Sassoon Infant Std" panose="020B0503020103030203"/>
            </a:endParaRPr>
          </a:p>
          <a:p>
            <a:pPr algn="ctr"/>
            <a:endParaRPr lang="en-US" sz="2000" b="1" dirty="0">
              <a:solidFill>
                <a:srgbClr val="CA7840"/>
              </a:solidFill>
              <a:latin typeface="Sassoon Infant Std" panose="020B0503020103030203"/>
            </a:endParaRPr>
          </a:p>
          <a:p>
            <a:pPr algn="ctr"/>
            <a:endParaRPr lang="en-US" sz="2000" b="1" dirty="0">
              <a:solidFill>
                <a:srgbClr val="CA7840"/>
              </a:solidFill>
              <a:latin typeface="Sassoon Infant Std" panose="020B0503020103030203"/>
            </a:endParaRPr>
          </a:p>
        </p:txBody>
      </p:sp>
    </p:spTree>
    <p:extLst>
      <p:ext uri="{BB962C8B-B14F-4D97-AF65-F5344CB8AC3E}">
        <p14:creationId xmlns:p14="http://schemas.microsoft.com/office/powerpoint/2010/main" val="3965050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/>
          </p:cNvSpPr>
          <p:nvPr/>
        </p:nvSpPr>
        <p:spPr>
          <a:xfrm>
            <a:off x="721084" y="332934"/>
            <a:ext cx="5749290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spcBef>
                <a:spcPts val="100"/>
              </a:spcBef>
              <a:tabLst>
                <a:tab pos="2533015" algn="l"/>
              </a:tabLst>
              <a:defRPr/>
            </a:pPr>
            <a:r>
              <a:rPr lang="en-US" sz="3200" spc="-130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Reasoning</a:t>
            </a:r>
            <a:r>
              <a:rPr lang="en-US" sz="3200" spc="20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 </a:t>
            </a:r>
            <a:r>
              <a:rPr lang="en-US" sz="3200" spc="65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2</a:t>
            </a:r>
            <a:endParaRPr lang="en-US" sz="2800" dirty="0">
              <a:solidFill>
                <a:srgbClr val="703096"/>
              </a:solidFill>
              <a:latin typeface="Sassoon Infant Std" pitchFamily="34" charset="0"/>
              <a:ea typeface="+mj-ea"/>
              <a:cs typeface="+mj-cs"/>
            </a:endParaRPr>
          </a:p>
        </p:txBody>
      </p:sp>
      <p:sp>
        <p:nvSpPr>
          <p:cNvPr id="119" name="object 5">
            <a:extLst>
              <a:ext uri="{FF2B5EF4-FFF2-40B4-BE49-F238E27FC236}">
                <a16:creationId xmlns:a16="http://schemas.microsoft.com/office/drawing/2014/main" id="{556CF2FC-9A95-4A66-A3B9-1E311FDDE7D0}"/>
              </a:ext>
            </a:extLst>
          </p:cNvPr>
          <p:cNvSpPr/>
          <p:nvPr/>
        </p:nvSpPr>
        <p:spPr>
          <a:xfrm>
            <a:off x="8534400" y="6356351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1">
            <a:extLst>
              <a:ext uri="{FF2B5EF4-FFF2-40B4-BE49-F238E27FC236}">
                <a16:creationId xmlns:a16="http://schemas.microsoft.com/office/drawing/2014/main" id="{01FF1098-176A-4C37-A08A-A03C2E092045}"/>
              </a:ext>
            </a:extLst>
          </p:cNvPr>
          <p:cNvSpPr txBox="1"/>
          <p:nvPr/>
        </p:nvSpPr>
        <p:spPr>
          <a:xfrm>
            <a:off x="9776688" y="6378650"/>
            <a:ext cx="1075462" cy="246862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25400">
              <a:spcBef>
                <a:spcPts val="5"/>
              </a:spcBef>
            </a:pPr>
            <a:fld id="{81D60167-4931-47E6-BA6A-407CBD079E47}" type="slidenum">
              <a:rPr sz="1600" i="1" spc="10" dirty="0">
                <a:solidFill>
                  <a:srgbClr val="FFFFFF"/>
                </a:solidFill>
                <a:latin typeface="Sassoon Infant Std" panose="020B0503020103030203" pitchFamily="34" charset="0"/>
                <a:cs typeface="Trebuchet MS"/>
              </a:rPr>
              <a:pPr marL="25400">
                <a:spcBef>
                  <a:spcPts val="5"/>
                </a:spcBef>
              </a:pPr>
              <a:t>14</a:t>
            </a:fld>
            <a:endParaRPr sz="1600" dirty="0">
              <a:latin typeface="Sassoon Infant Std" panose="020B0503020103030203" pitchFamily="34" charset="0"/>
              <a:cs typeface="Trebuchet M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E563BB-D149-45B5-845F-E525A2E1370D}"/>
              </a:ext>
            </a:extLst>
          </p:cNvPr>
          <p:cNvSpPr txBox="1"/>
          <p:nvPr/>
        </p:nvSpPr>
        <p:spPr>
          <a:xfrm>
            <a:off x="2452913" y="1134144"/>
            <a:ext cx="7418102" cy="1200329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assoon Infant Std" pitchFamily="34" charset="0"/>
              </a:rPr>
              <a:t>Zach, Tia, and Leanna all did a test with 100 questions.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Sassoon Infant Std" pitchFamily="34" charset="0"/>
              </a:rPr>
              <a:t>Leanna got 7 more questions correct than Zach.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6A6708D-3692-45CB-BE3E-70F06D75626B}"/>
              </a:ext>
            </a:extLst>
          </p:cNvPr>
          <p:cNvGraphicFramePr>
            <a:graphicFrameLocks noGrp="1"/>
          </p:cNvGraphicFramePr>
          <p:nvPr/>
        </p:nvGraphicFramePr>
        <p:xfrm>
          <a:off x="3066801" y="273685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6937539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724913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3986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Percentage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970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Zach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65 out of 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48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Tia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Sassoon Infant Std" panose="020B0503020103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75%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568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Leanna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Sassoon Infant Std" panose="020B0503020103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Sassoon Infant Std" panose="020B0503020103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179396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C0C8682A-7B1D-46AF-9BB8-6E8FCE828CBE}"/>
              </a:ext>
            </a:extLst>
          </p:cNvPr>
          <p:cNvGrpSpPr/>
          <p:nvPr/>
        </p:nvGrpSpPr>
        <p:grpSpPr>
          <a:xfrm>
            <a:off x="2376212" y="5583371"/>
            <a:ext cx="7641271" cy="592059"/>
            <a:chOff x="713664" y="5694008"/>
            <a:chExt cx="7641271" cy="484632"/>
          </a:xfrm>
        </p:grpSpPr>
        <p:sp>
          <p:nvSpPr>
            <p:cNvPr id="19" name="Arrow: Pentagon 6">
              <a:extLst>
                <a:ext uri="{FF2B5EF4-FFF2-40B4-BE49-F238E27FC236}">
                  <a16:creationId xmlns:a16="http://schemas.microsoft.com/office/drawing/2014/main" id="{26B6146D-6F4C-41C9-B12D-75CB0091BF50}"/>
                </a:ext>
              </a:extLst>
            </p:cNvPr>
            <p:cNvSpPr/>
            <p:nvPr/>
          </p:nvSpPr>
          <p:spPr>
            <a:xfrm>
              <a:off x="921094" y="5694008"/>
              <a:ext cx="7433841" cy="484632"/>
            </a:xfrm>
            <a:prstGeom prst="homePlat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i="1" dirty="0">
                <a:solidFill>
                  <a:schemeClr val="bg1"/>
                </a:solidFill>
                <a:cs typeface="Calibri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95E10BA-B300-409B-A9D1-150229769FE6}"/>
                </a:ext>
              </a:extLst>
            </p:cNvPr>
            <p:cNvSpPr/>
            <p:nvPr/>
          </p:nvSpPr>
          <p:spPr>
            <a:xfrm>
              <a:off x="713664" y="5747542"/>
              <a:ext cx="7131168" cy="32751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/>
              <a:endParaRPr lang="en-US" sz="2000" b="1" i="1" dirty="0">
                <a:solidFill>
                  <a:schemeClr val="bg1"/>
                </a:solidFill>
                <a:latin typeface="Sassoon Infant Std"/>
                <a:ea typeface="Sassoon Infant Std" charset="0"/>
                <a:cs typeface="Sassoon Infant Std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ABE7F7B-B6A9-41ED-99CD-AE6D6ECFAEF6}"/>
                </a:ext>
              </a:extLst>
            </p:cNvPr>
            <p:cNvSpPr/>
            <p:nvPr/>
          </p:nvSpPr>
          <p:spPr>
            <a:xfrm>
              <a:off x="1175992" y="5694008"/>
              <a:ext cx="7032476" cy="47867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/>
              <a:r>
                <a:rPr lang="en-US" sz="1600" i="1" dirty="0">
                  <a:solidFill>
                    <a:schemeClr val="bg1">
                      <a:lumMod val="95000"/>
                    </a:schemeClr>
                  </a:solidFill>
                  <a:latin typeface="Sassoon Infant Std" charset="0"/>
                  <a:ea typeface="Sassoon Infant Std" charset="0"/>
                  <a:cs typeface="Sassoon Infant Std" charset="0"/>
                </a:rPr>
                <a:t>Complete the table.</a:t>
              </a:r>
            </a:p>
            <a:p>
              <a:pPr algn="ctr"/>
              <a:r>
                <a:rPr lang="en-US" sz="1600" i="1" dirty="0">
                  <a:solidFill>
                    <a:schemeClr val="bg1">
                      <a:lumMod val="95000"/>
                    </a:schemeClr>
                  </a:solidFill>
                  <a:latin typeface="Sassoon Infant Std" charset="0"/>
                  <a:ea typeface="Sassoon Infant Std" charset="0"/>
                  <a:cs typeface="Sassoon Infant Std" charset="0"/>
                </a:rPr>
                <a:t>How many more marks did each child need to score 100%?</a:t>
              </a: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3EC4F896-B149-4A77-B70F-54570DB6C339}"/>
              </a:ext>
            </a:extLst>
          </p:cNvPr>
          <p:cNvSpPr/>
          <p:nvPr/>
        </p:nvSpPr>
        <p:spPr>
          <a:xfrm>
            <a:off x="2138975" y="5360894"/>
            <a:ext cx="936734" cy="93673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6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59226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/>
          </p:cNvSpPr>
          <p:nvPr/>
        </p:nvSpPr>
        <p:spPr>
          <a:xfrm>
            <a:off x="721084" y="332934"/>
            <a:ext cx="5749290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spcBef>
                <a:spcPts val="100"/>
              </a:spcBef>
              <a:tabLst>
                <a:tab pos="2533015" algn="l"/>
              </a:tabLst>
              <a:defRPr/>
            </a:pPr>
            <a:r>
              <a:rPr lang="en-US" sz="3200" spc="-130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Reasoning</a:t>
            </a:r>
            <a:r>
              <a:rPr lang="en-US" sz="3200" spc="20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 </a:t>
            </a:r>
            <a:r>
              <a:rPr lang="en-US" sz="3200" spc="65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2</a:t>
            </a:r>
            <a:endParaRPr lang="en-US" sz="2800" dirty="0">
              <a:solidFill>
                <a:srgbClr val="703096"/>
              </a:solidFill>
              <a:latin typeface="Sassoon Infant Std" pitchFamily="34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83134" y="261492"/>
            <a:ext cx="4180312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spc="-190" dirty="0">
                <a:solidFill>
                  <a:srgbClr val="703096"/>
                </a:solidFill>
                <a:latin typeface="Sassoon Infant Std"/>
              </a:rPr>
              <a:t>Understand Percentages</a:t>
            </a:r>
          </a:p>
        </p:txBody>
      </p:sp>
      <p:sp>
        <p:nvSpPr>
          <p:cNvPr id="119" name="object 5">
            <a:extLst>
              <a:ext uri="{FF2B5EF4-FFF2-40B4-BE49-F238E27FC236}">
                <a16:creationId xmlns:a16="http://schemas.microsoft.com/office/drawing/2014/main" id="{556CF2FC-9A95-4A66-A3B9-1E311FDDE7D0}"/>
              </a:ext>
            </a:extLst>
          </p:cNvPr>
          <p:cNvSpPr/>
          <p:nvPr/>
        </p:nvSpPr>
        <p:spPr>
          <a:xfrm>
            <a:off x="8534400" y="6356351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6A6708D-3692-45CB-BE3E-70F06D75626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66801" y="273685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6937539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724913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3986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Percentage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2970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Zach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65 out of 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Sassoon Infant Std" panose="020B0503020103030203" pitchFamily="34" charset="0"/>
                        </a:rPr>
                        <a:t>65%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48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Tia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Sassoon Infant Std" panose="020B0503020103030203" pitchFamily="34" charset="0"/>
                        </a:rPr>
                        <a:t>75 out of 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75%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568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Leanna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Sassoon Infant Std" panose="020B0503020103030203" pitchFamily="34" charset="0"/>
                        </a:rPr>
                        <a:t>72 out of 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Sassoon Infant Std" panose="020B0503020103030203" pitchFamily="34" charset="0"/>
                        </a:rPr>
                        <a:t>72%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179396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9E76F579-1FE9-4450-B746-2C70ECFCFCB9}"/>
              </a:ext>
            </a:extLst>
          </p:cNvPr>
          <p:cNvSpPr txBox="1"/>
          <p:nvPr/>
        </p:nvSpPr>
        <p:spPr>
          <a:xfrm>
            <a:off x="3893529" y="4640790"/>
            <a:ext cx="4442545" cy="1015663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A7840"/>
                </a:solidFill>
                <a:latin typeface="Sassoon Infant Std" panose="020B0503020103030203"/>
              </a:rPr>
              <a:t>Zach needs 35.</a:t>
            </a:r>
          </a:p>
          <a:p>
            <a:pPr algn="ctr"/>
            <a:r>
              <a:rPr lang="en-US" sz="2000" b="1" dirty="0">
                <a:solidFill>
                  <a:srgbClr val="CA7840"/>
                </a:solidFill>
                <a:latin typeface="Sassoon Infant Std" panose="020B0503020103030203"/>
              </a:rPr>
              <a:t>Tia needs 25.</a:t>
            </a:r>
          </a:p>
          <a:p>
            <a:pPr algn="ctr"/>
            <a:r>
              <a:rPr lang="en-US" sz="2000" b="1" dirty="0">
                <a:solidFill>
                  <a:srgbClr val="CA7840"/>
                </a:solidFill>
                <a:latin typeface="Sassoon Infant Std" panose="020B0503020103030203"/>
              </a:rPr>
              <a:t>Leanna needs 28.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E563BB-D149-45B5-845F-E525A2E1370D}"/>
              </a:ext>
            </a:extLst>
          </p:cNvPr>
          <p:cNvSpPr txBox="1"/>
          <p:nvPr/>
        </p:nvSpPr>
        <p:spPr>
          <a:xfrm>
            <a:off x="2452913" y="1134144"/>
            <a:ext cx="7418102" cy="1200329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assoon Infant Std" pitchFamily="34" charset="0"/>
              </a:rPr>
              <a:t>Zach, Tia, and Leanna all did a test with 100 questions.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Sassoon Infant Std" pitchFamily="34" charset="0"/>
              </a:rPr>
              <a:t>Leanna got 7 more questions correct than Zach.</a:t>
            </a:r>
          </a:p>
        </p:txBody>
      </p:sp>
    </p:spTree>
    <p:extLst>
      <p:ext uri="{BB962C8B-B14F-4D97-AF65-F5344CB8AC3E}">
        <p14:creationId xmlns:p14="http://schemas.microsoft.com/office/powerpoint/2010/main" val="3732802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/>
          </p:cNvSpPr>
          <p:nvPr/>
        </p:nvSpPr>
        <p:spPr>
          <a:xfrm>
            <a:off x="721084" y="332934"/>
            <a:ext cx="5749290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spcBef>
                <a:spcPts val="100"/>
              </a:spcBef>
              <a:tabLst>
                <a:tab pos="2533015" algn="l"/>
              </a:tabLst>
              <a:defRPr/>
            </a:pPr>
            <a:r>
              <a:rPr lang="en-US" sz="3200" spc="-130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Reasoning</a:t>
            </a:r>
            <a:r>
              <a:rPr lang="en-US" sz="3200" spc="20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 </a:t>
            </a:r>
            <a:r>
              <a:rPr lang="en-US" sz="3200" spc="65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3</a:t>
            </a:r>
            <a:endParaRPr lang="en-US" sz="2800" dirty="0">
              <a:solidFill>
                <a:srgbClr val="703096"/>
              </a:solidFill>
              <a:latin typeface="Sassoon Infant Std" pitchFamily="34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83134" y="261492"/>
            <a:ext cx="4180312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spc="-190" dirty="0">
                <a:solidFill>
                  <a:srgbClr val="703096"/>
                </a:solidFill>
                <a:latin typeface="Sassoon Infant Std"/>
              </a:rPr>
              <a:t>Understand Percentages</a:t>
            </a:r>
          </a:p>
        </p:txBody>
      </p:sp>
      <p:sp>
        <p:nvSpPr>
          <p:cNvPr id="119" name="object 5">
            <a:extLst>
              <a:ext uri="{FF2B5EF4-FFF2-40B4-BE49-F238E27FC236}">
                <a16:creationId xmlns:a16="http://schemas.microsoft.com/office/drawing/2014/main" id="{556CF2FC-9A95-4A66-A3B9-1E311FDDE7D0}"/>
              </a:ext>
            </a:extLst>
          </p:cNvPr>
          <p:cNvSpPr/>
          <p:nvPr/>
        </p:nvSpPr>
        <p:spPr>
          <a:xfrm>
            <a:off x="8534400" y="6356351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E563BB-D149-45B5-845F-E525A2E1370D}"/>
              </a:ext>
            </a:extLst>
          </p:cNvPr>
          <p:cNvSpPr txBox="1"/>
          <p:nvPr/>
        </p:nvSpPr>
        <p:spPr>
          <a:xfrm>
            <a:off x="2452915" y="1115943"/>
            <a:ext cx="7323775" cy="46166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assoon Infant Std" pitchFamily="34" charset="0"/>
              </a:rPr>
              <a:t>Zach and Rosie each have 100 sweets. </a:t>
            </a:r>
          </a:p>
        </p:txBody>
      </p:sp>
      <p:sp>
        <p:nvSpPr>
          <p:cNvPr id="21" name="object 7">
            <a:extLst>
              <a:ext uri="{FF2B5EF4-FFF2-40B4-BE49-F238E27FC236}">
                <a16:creationId xmlns:a16="http://schemas.microsoft.com/office/drawing/2014/main" id="{05E126B8-842C-4B31-BD7C-D1B49EA4DE52}"/>
              </a:ext>
            </a:extLst>
          </p:cNvPr>
          <p:cNvSpPr txBox="1"/>
          <p:nvPr/>
        </p:nvSpPr>
        <p:spPr>
          <a:xfrm>
            <a:off x="2798733" y="2221047"/>
            <a:ext cx="6594534" cy="153452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z="2400" dirty="0">
                <a:latin typeface="Sassoon Infant Std"/>
                <a:cs typeface="Trebuchet MS"/>
              </a:rPr>
              <a:t>Zach eats 55% of his.</a:t>
            </a:r>
          </a:p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z="2400" dirty="0">
                <a:latin typeface="Sassoon Infant Std"/>
                <a:cs typeface="Trebuchet MS"/>
              </a:rPr>
              <a:t>Rosie has 45 sweets left.</a:t>
            </a:r>
          </a:p>
          <a:p>
            <a:pPr algn="ctr">
              <a:lnSpc>
                <a:spcPts val="2875"/>
              </a:lnSpc>
              <a:spcBef>
                <a:spcPts val="100"/>
              </a:spcBef>
            </a:pPr>
            <a:endParaRPr lang="en-US" sz="2400" dirty="0">
              <a:latin typeface="Sassoon Infant Std"/>
              <a:cs typeface="Trebuchet MS"/>
            </a:endParaRPr>
          </a:p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z="2400" dirty="0">
                <a:latin typeface="Sassoon Infant Std"/>
                <a:cs typeface="Trebuchet MS"/>
              </a:rPr>
              <a:t>Who has more sweets left?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4F17E67-01ED-4837-B544-4E17D0A17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960" y="4215539"/>
            <a:ext cx="1975628" cy="197562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4F17E67-01ED-4837-B544-4E17D0A17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965246" y="4215539"/>
            <a:ext cx="1860550" cy="197562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662" y="2037578"/>
            <a:ext cx="2440897" cy="406816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605" y="2035868"/>
            <a:ext cx="2249734" cy="406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602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/>
          </p:cNvSpPr>
          <p:nvPr/>
        </p:nvSpPr>
        <p:spPr>
          <a:xfrm>
            <a:off x="721084" y="332934"/>
            <a:ext cx="5749290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spcBef>
                <a:spcPts val="100"/>
              </a:spcBef>
              <a:tabLst>
                <a:tab pos="2533015" algn="l"/>
              </a:tabLst>
              <a:defRPr/>
            </a:pPr>
            <a:r>
              <a:rPr lang="en-US" sz="3200" spc="-130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Reasoning</a:t>
            </a:r>
            <a:r>
              <a:rPr lang="en-US" sz="3200" spc="20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 </a:t>
            </a:r>
            <a:r>
              <a:rPr lang="en-US" sz="3200" spc="65" dirty="0">
                <a:solidFill>
                  <a:srgbClr val="FFFFFF"/>
                </a:solidFill>
                <a:latin typeface="Sassoon Infant Std" pitchFamily="34" charset="0"/>
                <a:ea typeface="+mj-ea"/>
                <a:cs typeface="+mj-cs"/>
              </a:rPr>
              <a:t>3</a:t>
            </a:r>
            <a:endParaRPr lang="en-US" sz="2800" dirty="0">
              <a:solidFill>
                <a:srgbClr val="703096"/>
              </a:solidFill>
              <a:latin typeface="Sassoon Infant Std" pitchFamily="34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293179"/>
            <a:ext cx="4180312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spc="-190" dirty="0">
                <a:solidFill>
                  <a:srgbClr val="703096"/>
                </a:solidFill>
                <a:latin typeface="Sassoon Infant Std"/>
              </a:rPr>
              <a:t>Understand Percentages</a:t>
            </a:r>
          </a:p>
        </p:txBody>
      </p:sp>
      <p:sp>
        <p:nvSpPr>
          <p:cNvPr id="119" name="object 5">
            <a:extLst>
              <a:ext uri="{FF2B5EF4-FFF2-40B4-BE49-F238E27FC236}">
                <a16:creationId xmlns:a16="http://schemas.microsoft.com/office/drawing/2014/main" id="{556CF2FC-9A95-4A66-A3B9-1E311FDDE7D0}"/>
              </a:ext>
            </a:extLst>
          </p:cNvPr>
          <p:cNvSpPr/>
          <p:nvPr/>
        </p:nvSpPr>
        <p:spPr>
          <a:xfrm>
            <a:off x="8534400" y="6356351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7">
            <a:extLst>
              <a:ext uri="{FF2B5EF4-FFF2-40B4-BE49-F238E27FC236}">
                <a16:creationId xmlns:a16="http://schemas.microsoft.com/office/drawing/2014/main" id="{05E126B8-842C-4B31-BD7C-D1B49EA4DE52}"/>
              </a:ext>
            </a:extLst>
          </p:cNvPr>
          <p:cNvSpPr txBox="1"/>
          <p:nvPr/>
        </p:nvSpPr>
        <p:spPr>
          <a:xfrm>
            <a:off x="2798733" y="2221047"/>
            <a:ext cx="6594534" cy="153452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z="2400" dirty="0">
                <a:latin typeface="Sassoon Infant Std"/>
                <a:cs typeface="Trebuchet MS"/>
              </a:rPr>
              <a:t>Zach eats 55% of his.</a:t>
            </a:r>
          </a:p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z="2400" dirty="0">
                <a:latin typeface="Sassoon Infant Std"/>
                <a:cs typeface="Trebuchet MS"/>
              </a:rPr>
              <a:t>Rosie has 45 sweets left.</a:t>
            </a:r>
          </a:p>
          <a:p>
            <a:pPr algn="ctr">
              <a:lnSpc>
                <a:spcPts val="2875"/>
              </a:lnSpc>
              <a:spcBef>
                <a:spcPts val="100"/>
              </a:spcBef>
            </a:pPr>
            <a:endParaRPr lang="en-US" sz="2400" dirty="0">
              <a:latin typeface="Sassoon Infant Std"/>
              <a:cs typeface="Trebuchet MS"/>
            </a:endParaRPr>
          </a:p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z="2400" dirty="0">
                <a:latin typeface="Sassoon Infant Std"/>
                <a:cs typeface="Trebuchet MS"/>
              </a:rPr>
              <a:t>Who has more sweets left?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11F523-86A3-4596-94EA-29526AA2819A}"/>
              </a:ext>
            </a:extLst>
          </p:cNvPr>
          <p:cNvSpPr txBox="1"/>
          <p:nvPr/>
        </p:nvSpPr>
        <p:spPr>
          <a:xfrm>
            <a:off x="3893529" y="4367780"/>
            <a:ext cx="4442545" cy="1323439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CA7840"/>
                </a:solidFill>
                <a:latin typeface="Sassoon Infant Std" panose="020B0503020103030203"/>
              </a:rPr>
              <a:t>Neither.</a:t>
            </a:r>
          </a:p>
          <a:p>
            <a:pPr algn="ctr"/>
            <a:endParaRPr lang="en-US" sz="2000" b="1" dirty="0">
              <a:solidFill>
                <a:srgbClr val="CA7840"/>
              </a:solidFill>
              <a:latin typeface="Sassoon Infant Std" panose="020B0503020103030203"/>
            </a:endParaRPr>
          </a:p>
          <a:p>
            <a:pPr algn="ctr"/>
            <a:r>
              <a:rPr lang="en-US" sz="2000" b="1" dirty="0">
                <a:solidFill>
                  <a:srgbClr val="CA7840"/>
                </a:solidFill>
                <a:latin typeface="Sassoon Infant Std" panose="020B0503020103030203"/>
              </a:rPr>
              <a:t>They both have an equal number of sweets left.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E563BB-D149-45B5-845F-E525A2E1370D}"/>
              </a:ext>
            </a:extLst>
          </p:cNvPr>
          <p:cNvSpPr txBox="1"/>
          <p:nvPr/>
        </p:nvSpPr>
        <p:spPr>
          <a:xfrm>
            <a:off x="2452915" y="1115943"/>
            <a:ext cx="7323775" cy="46166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assoon Infant Std" pitchFamily="34" charset="0"/>
              </a:rPr>
              <a:t>Zach and Rosie each have 100 sweets.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662" y="2037578"/>
            <a:ext cx="2440897" cy="406816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605" y="2035868"/>
            <a:ext cx="2249734" cy="406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48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145" y="2147599"/>
            <a:ext cx="9144000" cy="1019946"/>
          </a:xfrm>
        </p:spPr>
        <p:txBody>
          <a:bodyPr/>
          <a:lstStyle/>
          <a:p>
            <a:r>
              <a:rPr lang="en-GB" dirty="0"/>
              <a:t>Starter Questions</a:t>
            </a:r>
          </a:p>
        </p:txBody>
      </p:sp>
    </p:spTree>
    <p:extLst>
      <p:ext uri="{BB962C8B-B14F-4D97-AF65-F5344CB8AC3E}">
        <p14:creationId xmlns:p14="http://schemas.microsoft.com/office/powerpoint/2010/main" val="104008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D259A7-C9F9-D746-936D-B554F861B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507" y="1258442"/>
            <a:ext cx="9364268" cy="424928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2827F1D-71B8-054C-84B2-ADB2F4EAF1A3}"/>
              </a:ext>
            </a:extLst>
          </p:cNvPr>
          <p:cNvGrpSpPr/>
          <p:nvPr/>
        </p:nvGrpSpPr>
        <p:grpSpPr>
          <a:xfrm>
            <a:off x="7556175" y="-56836"/>
            <a:ext cx="2066159" cy="2066159"/>
            <a:chOff x="7556938" y="813676"/>
            <a:chExt cx="2066159" cy="2066159"/>
          </a:xfrm>
        </p:grpSpPr>
        <p:pic>
          <p:nvPicPr>
            <p:cNvPr id="3" name="Picture 2" descr="A clock that is on a white surface&#10;&#10;Description automatically generated">
              <a:extLst>
                <a:ext uri="{FF2B5EF4-FFF2-40B4-BE49-F238E27FC236}">
                  <a16:creationId xmlns:a16="http://schemas.microsoft.com/office/drawing/2014/main" id="{F775E5B5-24F4-7B4A-A072-4C6EAC52F3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56938" y="813676"/>
              <a:ext cx="2066159" cy="2066159"/>
            </a:xfrm>
            <a:prstGeom prst="rect">
              <a:avLst/>
            </a:prstGeom>
          </p:spPr>
        </p:pic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12386877-1E9E-6448-B938-CCE97C74C843}"/>
                </a:ext>
              </a:extLst>
            </p:cNvPr>
            <p:cNvCxnSpPr/>
            <p:nvPr/>
          </p:nvCxnSpPr>
          <p:spPr>
            <a:xfrm flipH="1">
              <a:off x="8281219" y="1834096"/>
              <a:ext cx="308599" cy="496149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BAB65EF4-54D5-0E43-8254-F815690AEA57}"/>
                </a:ext>
              </a:extLst>
            </p:cNvPr>
            <p:cNvCxnSpPr/>
            <p:nvPr/>
          </p:nvCxnSpPr>
          <p:spPr>
            <a:xfrm flipH="1">
              <a:off x="8465574" y="1834095"/>
              <a:ext cx="134755" cy="424196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DADE20BB-6691-6C49-A2A3-A65DD7A72D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9129" y="1254858"/>
            <a:ext cx="4023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1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7B94714-E5D8-CA4E-9A4E-9B1CCCDCE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904" y="1204222"/>
            <a:ext cx="7907197" cy="424928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4BB7516-DC2D-134A-9F7C-A63B5F09FBB4}"/>
              </a:ext>
            </a:extLst>
          </p:cNvPr>
          <p:cNvGrpSpPr/>
          <p:nvPr/>
        </p:nvGrpSpPr>
        <p:grpSpPr>
          <a:xfrm>
            <a:off x="8506011" y="2209739"/>
            <a:ext cx="2066159" cy="2066159"/>
            <a:chOff x="7556938" y="813676"/>
            <a:chExt cx="2066159" cy="2066159"/>
          </a:xfrm>
        </p:grpSpPr>
        <p:pic>
          <p:nvPicPr>
            <p:cNvPr id="4" name="Picture 3" descr="A clock that is on a white surface&#10;&#10;Description automatically generated">
              <a:extLst>
                <a:ext uri="{FF2B5EF4-FFF2-40B4-BE49-F238E27FC236}">
                  <a16:creationId xmlns:a16="http://schemas.microsoft.com/office/drawing/2014/main" id="{F86B132E-84CC-D244-9879-9E255ABDD4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56938" y="813676"/>
              <a:ext cx="2066159" cy="2066159"/>
            </a:xfrm>
            <a:prstGeom prst="rect">
              <a:avLst/>
            </a:prstGeom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45F97096-E23D-4D4F-B6CE-15E03924BA26}"/>
                </a:ext>
              </a:extLst>
            </p:cNvPr>
            <p:cNvCxnSpPr/>
            <p:nvPr/>
          </p:nvCxnSpPr>
          <p:spPr>
            <a:xfrm flipV="1">
              <a:off x="8589818" y="1607574"/>
              <a:ext cx="688936" cy="22652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715F574F-A194-7842-AE31-885BD46FE265}"/>
                </a:ext>
              </a:extLst>
            </p:cNvPr>
            <p:cNvCxnSpPr/>
            <p:nvPr/>
          </p:nvCxnSpPr>
          <p:spPr>
            <a:xfrm flipH="1">
              <a:off x="8166100" y="1834095"/>
              <a:ext cx="434229" cy="201182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9D467568-F02B-2846-B0FC-ACD5F37A36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2557" y="2437979"/>
            <a:ext cx="4023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003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847703" y="1860313"/>
            <a:ext cx="7109915" cy="3352799"/>
          </a:xfrm>
        </p:spPr>
        <p:txBody>
          <a:bodyPr>
            <a:noAutofit/>
          </a:bodyPr>
          <a:lstStyle/>
          <a:p>
            <a:r>
              <a:rPr lang="en-US" sz="8800" b="1" dirty="0">
                <a:latin typeface="Sassoon Infant Std"/>
              </a:rPr>
              <a:t>Understand Percentages</a:t>
            </a:r>
          </a:p>
        </p:txBody>
      </p:sp>
    </p:spTree>
    <p:extLst>
      <p:ext uri="{BB962C8B-B14F-4D97-AF65-F5344CB8AC3E}">
        <p14:creationId xmlns:p14="http://schemas.microsoft.com/office/powerpoint/2010/main" val="196241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/>
          </p:cNvSpPr>
          <p:nvPr/>
        </p:nvSpPr>
        <p:spPr>
          <a:xfrm>
            <a:off x="721084" y="332934"/>
            <a:ext cx="5749290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spcBef>
                <a:spcPts val="100"/>
              </a:spcBef>
              <a:tabLst>
                <a:tab pos="2533015" algn="l"/>
              </a:tabLst>
              <a:defRPr/>
            </a:pPr>
            <a:r>
              <a:rPr lang="en-US" sz="3200" spc="-130">
                <a:solidFill>
                  <a:srgbClr val="FFFFFF"/>
                </a:solidFill>
                <a:latin typeface="Sassoon Infant Std"/>
                <a:ea typeface="+mj-ea"/>
                <a:cs typeface="+mj-cs"/>
              </a:rPr>
              <a:t>Activity</a:t>
            </a:r>
            <a:r>
              <a:rPr lang="en-US" sz="3200" spc="20">
                <a:solidFill>
                  <a:srgbClr val="FFFFFF"/>
                </a:solidFill>
                <a:latin typeface="Sassoon Infant Std"/>
                <a:ea typeface="+mj-ea"/>
                <a:cs typeface="+mj-cs"/>
              </a:rPr>
              <a:t> 1</a:t>
            </a:r>
            <a:endParaRPr lang="en-US" sz="3200" spc="65">
              <a:solidFill>
                <a:srgbClr val="FFFFFF"/>
              </a:solidFill>
              <a:latin typeface="Sassoon Infant Std" pitchFamily="34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0697" y="253426"/>
            <a:ext cx="4180312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spc="-190" dirty="0">
                <a:solidFill>
                  <a:srgbClr val="703096"/>
                </a:solidFill>
                <a:latin typeface="Sassoon Infant Std"/>
              </a:rPr>
              <a:t>Understand Percentages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2689045" y="1839443"/>
          <a:ext cx="3181270" cy="329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96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6470374" y="1839443"/>
          <a:ext cx="3181270" cy="329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963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DE1F71B-029F-4AF2-9B10-B3461638E85B}"/>
              </a:ext>
            </a:extLst>
          </p:cNvPr>
          <p:cNvSpPr txBox="1"/>
          <p:nvPr/>
        </p:nvSpPr>
        <p:spPr>
          <a:xfrm>
            <a:off x="2452915" y="1115943"/>
            <a:ext cx="7323775" cy="46166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z="2400" b="1" dirty="0">
                <a:solidFill>
                  <a:schemeClr val="bg1"/>
                </a:solidFill>
                <a:latin typeface="Sassoon Infant Std"/>
              </a:rPr>
              <a:t>Complete the sentence stem for each diagram.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4">
            <a:extLst>
              <a:ext uri="{FF2B5EF4-FFF2-40B4-BE49-F238E27FC236}">
                <a16:creationId xmlns:a16="http://schemas.microsoft.com/office/drawing/2014/main" id="{8B2758D7-8E18-4110-BD4E-26758D9B7FB0}"/>
              </a:ext>
            </a:extLst>
          </p:cNvPr>
          <p:cNvSpPr/>
          <p:nvPr/>
        </p:nvSpPr>
        <p:spPr>
          <a:xfrm>
            <a:off x="2951688" y="5310620"/>
            <a:ext cx="6326226" cy="90786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z="2000" dirty="0">
                <a:latin typeface="Sassoon Infant Std"/>
              </a:rPr>
              <a:t>There are ___ parts per hundred shaded. </a:t>
            </a:r>
          </a:p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z="2000" dirty="0">
                <a:latin typeface="Sassoon Infant Std"/>
              </a:rPr>
              <a:t>This is ___%</a:t>
            </a:r>
            <a:endParaRPr lang="en-US" sz="2000" dirty="0"/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35BF1909-93F3-4EB4-BE92-18D9A0230614}"/>
              </a:ext>
            </a:extLst>
          </p:cNvPr>
          <p:cNvSpPr/>
          <p:nvPr/>
        </p:nvSpPr>
        <p:spPr>
          <a:xfrm>
            <a:off x="8534400" y="6356351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7177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/>
          </p:cNvSpPr>
          <p:nvPr/>
        </p:nvSpPr>
        <p:spPr>
          <a:xfrm>
            <a:off x="721084" y="332934"/>
            <a:ext cx="5749290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algn="ctr">
              <a:spcBef>
                <a:spcPts val="100"/>
              </a:spcBef>
              <a:tabLst>
                <a:tab pos="2533015" algn="l"/>
              </a:tabLst>
              <a:defRPr/>
            </a:pPr>
            <a:r>
              <a:rPr lang="en-US" sz="3200" spc="-130">
                <a:solidFill>
                  <a:srgbClr val="FFFFFF"/>
                </a:solidFill>
                <a:latin typeface="Sassoon Infant Std"/>
                <a:ea typeface="+mj-ea"/>
                <a:cs typeface="+mj-cs"/>
              </a:rPr>
              <a:t>Activity</a:t>
            </a:r>
            <a:r>
              <a:rPr lang="en-US" sz="3200" spc="20">
                <a:solidFill>
                  <a:srgbClr val="FFFFFF"/>
                </a:solidFill>
                <a:latin typeface="Sassoon Infant Std"/>
                <a:ea typeface="+mj-ea"/>
                <a:cs typeface="+mj-cs"/>
              </a:rPr>
              <a:t> 1</a:t>
            </a:r>
            <a:endParaRPr lang="en-US" sz="3200" spc="65">
              <a:solidFill>
                <a:srgbClr val="FFFFFF"/>
              </a:solidFill>
              <a:latin typeface="Sassoon Infant Std" pitchFamily="34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83134" y="261492"/>
            <a:ext cx="4180312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spc="-190" dirty="0">
                <a:solidFill>
                  <a:srgbClr val="703096"/>
                </a:solidFill>
                <a:latin typeface="Sassoon Infant Std"/>
              </a:rPr>
              <a:t>Understand Percentages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689045" y="1839443"/>
          <a:ext cx="3181270" cy="329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96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470374" y="1839443"/>
          <a:ext cx="3181270" cy="329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81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963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639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DE1F71B-029F-4AF2-9B10-B3461638E85B}"/>
              </a:ext>
            </a:extLst>
          </p:cNvPr>
          <p:cNvSpPr txBox="1"/>
          <p:nvPr/>
        </p:nvSpPr>
        <p:spPr>
          <a:xfrm>
            <a:off x="2452915" y="1115943"/>
            <a:ext cx="7323775" cy="46166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z="2400" b="1" dirty="0">
                <a:solidFill>
                  <a:schemeClr val="bg1"/>
                </a:solidFill>
                <a:latin typeface="Sassoon Infant Std"/>
              </a:rPr>
              <a:t>Complete the sentence stem for each diagram.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4">
            <a:extLst>
              <a:ext uri="{FF2B5EF4-FFF2-40B4-BE49-F238E27FC236}">
                <a16:creationId xmlns:a16="http://schemas.microsoft.com/office/drawing/2014/main" id="{8B2758D7-8E18-4110-BD4E-26758D9B7FB0}"/>
              </a:ext>
            </a:extLst>
          </p:cNvPr>
          <p:cNvSpPr/>
          <p:nvPr/>
        </p:nvSpPr>
        <p:spPr>
          <a:xfrm>
            <a:off x="2951689" y="5310619"/>
            <a:ext cx="2636967" cy="983442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assoon Infant Std"/>
              </a:rPr>
              <a:t>There are </a:t>
            </a:r>
            <a:r>
              <a:rPr lang="en-US" b="1" dirty="0">
                <a:solidFill>
                  <a:srgbClr val="FF0000"/>
                </a:solidFill>
                <a:latin typeface="Sassoon Infant Std"/>
              </a:rPr>
              <a:t>4</a:t>
            </a:r>
            <a:r>
              <a:rPr lang="en-US" dirty="0">
                <a:latin typeface="Sassoon Infant Std"/>
              </a:rPr>
              <a:t> parts per hundred shaded. </a:t>
            </a:r>
          </a:p>
          <a:p>
            <a:pPr algn="ctr"/>
            <a:r>
              <a:rPr lang="en-US" dirty="0">
                <a:latin typeface="Sassoon Infant Std"/>
              </a:rPr>
              <a:t>This is </a:t>
            </a:r>
            <a:r>
              <a:rPr lang="en-US" b="1" dirty="0">
                <a:solidFill>
                  <a:srgbClr val="FF0000"/>
                </a:solidFill>
                <a:latin typeface="Sassoon Infant Std"/>
              </a:rPr>
              <a:t>4</a:t>
            </a:r>
            <a:r>
              <a:rPr lang="en-US" dirty="0">
                <a:latin typeface="Sassoon Infant Std"/>
              </a:rPr>
              <a:t> %</a:t>
            </a:r>
            <a:endParaRPr lang="en-US" dirty="0"/>
          </a:p>
        </p:txBody>
      </p:sp>
      <p:sp>
        <p:nvSpPr>
          <p:cNvPr id="18" name="Rounded Rectangle 14">
            <a:extLst>
              <a:ext uri="{FF2B5EF4-FFF2-40B4-BE49-F238E27FC236}">
                <a16:creationId xmlns:a16="http://schemas.microsoft.com/office/drawing/2014/main" id="{DF40F139-8C76-4C36-B55E-7A4677DAAC94}"/>
              </a:ext>
            </a:extLst>
          </p:cNvPr>
          <p:cNvSpPr/>
          <p:nvPr/>
        </p:nvSpPr>
        <p:spPr>
          <a:xfrm>
            <a:off x="6742526" y="5302257"/>
            <a:ext cx="2636967" cy="99180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assoon Infant Std"/>
              </a:rPr>
              <a:t>There are </a:t>
            </a:r>
            <a:r>
              <a:rPr lang="en-US" b="1" dirty="0">
                <a:solidFill>
                  <a:srgbClr val="FF0000"/>
                </a:solidFill>
                <a:latin typeface="Sassoon Infant Std"/>
              </a:rPr>
              <a:t>24</a:t>
            </a:r>
            <a:r>
              <a:rPr lang="en-US" dirty="0">
                <a:latin typeface="Sassoon Infant Std"/>
              </a:rPr>
              <a:t> parts per hundred shaded. </a:t>
            </a:r>
          </a:p>
          <a:p>
            <a:pPr algn="ctr"/>
            <a:r>
              <a:rPr lang="en-US" dirty="0">
                <a:latin typeface="Sassoon Infant Std"/>
              </a:rPr>
              <a:t>This is </a:t>
            </a:r>
            <a:r>
              <a:rPr lang="en-US" b="1" dirty="0">
                <a:solidFill>
                  <a:srgbClr val="FF0000"/>
                </a:solidFill>
                <a:latin typeface="Sassoon Infant Std"/>
              </a:rPr>
              <a:t>24</a:t>
            </a:r>
            <a:r>
              <a:rPr lang="en-US" dirty="0">
                <a:latin typeface="Sassoon Infant Std"/>
              </a:rPr>
              <a:t> %</a:t>
            </a:r>
            <a:endParaRPr lang="en-US" sz="2000" dirty="0"/>
          </a:p>
        </p:txBody>
      </p:sp>
      <p:sp>
        <p:nvSpPr>
          <p:cNvPr id="20" name="object 5">
            <a:extLst>
              <a:ext uri="{FF2B5EF4-FFF2-40B4-BE49-F238E27FC236}">
                <a16:creationId xmlns:a16="http://schemas.microsoft.com/office/drawing/2014/main" id="{5CE87C2F-20D7-4DD7-8524-98D15370658B}"/>
              </a:ext>
            </a:extLst>
          </p:cNvPr>
          <p:cNvSpPr/>
          <p:nvPr/>
        </p:nvSpPr>
        <p:spPr>
          <a:xfrm>
            <a:off x="8534400" y="6356351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719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961335" y="317063"/>
            <a:ext cx="4180312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spc="-190" dirty="0">
                <a:solidFill>
                  <a:srgbClr val="703096"/>
                </a:solidFill>
                <a:latin typeface="Sassoon Infant Std"/>
              </a:rPr>
              <a:t>Understand Percentages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711842" y="1740311"/>
          <a:ext cx="8679298" cy="4486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8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26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Sassoon Infant Std" pitchFamily="34" charset="0"/>
                        </a:rPr>
                        <a:t>Pictorial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Sassoon Infant Std" pitchFamily="34" charset="0"/>
                        </a:rPr>
                        <a:t>Parts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  <a:latin typeface="Sassoon Infant Std" pitchFamily="34" charset="0"/>
                        </a:rPr>
                        <a:t> per hundred</a:t>
                      </a:r>
                      <a:endParaRPr lang="en-US" b="1" dirty="0">
                        <a:solidFill>
                          <a:schemeClr val="bg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Sassoon Infant Std" pitchFamily="34" charset="0"/>
                        </a:rPr>
                        <a:t>Percentage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5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itchFamily="34" charset="0"/>
                        </a:rPr>
                        <a:t>There are 32 parts per hundred.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79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Sassoon Infant St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Sassoon Infant Std" panose="020B05030201030302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Sassoon Infant Std" panose="020B05030201030302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Sassoon Infant Std" panose="020B0503020103030203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assoon Infant Std" panose="020B0503020103030203" pitchFamily="34" charset="0"/>
                        </a:rPr>
                        <a:t>79%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C1C9664-154A-4A83-AD2E-C7A21FB637DB}"/>
              </a:ext>
            </a:extLst>
          </p:cNvPr>
          <p:cNvSpPr txBox="1"/>
          <p:nvPr/>
        </p:nvSpPr>
        <p:spPr>
          <a:xfrm>
            <a:off x="2452915" y="1115943"/>
            <a:ext cx="7323775" cy="46166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z="2400" b="1" dirty="0">
                <a:solidFill>
                  <a:schemeClr val="bg1"/>
                </a:solidFill>
                <a:latin typeface="Sassoon Infant Std"/>
              </a:rPr>
              <a:t>Complete the table.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A25BF9A-F529-4CEC-9D4D-38840D6BEE1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91056" y="4234364"/>
          <a:ext cx="2082800" cy="1918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15546B6-C9EB-4157-A4C6-7FF34CC2C7F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97637" y="2148865"/>
          <a:ext cx="2082800" cy="1918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5" name="object 5">
            <a:extLst>
              <a:ext uri="{FF2B5EF4-FFF2-40B4-BE49-F238E27FC236}">
                <a16:creationId xmlns:a16="http://schemas.microsoft.com/office/drawing/2014/main" id="{FF3FFEAC-2588-4364-95A9-39FE7D2827D4}"/>
              </a:ext>
            </a:extLst>
          </p:cNvPr>
          <p:cNvSpPr/>
          <p:nvPr/>
        </p:nvSpPr>
        <p:spPr>
          <a:xfrm>
            <a:off x="8534400" y="6356351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998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832456" y="317063"/>
            <a:ext cx="4180312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200" spc="-190" dirty="0">
                <a:solidFill>
                  <a:srgbClr val="703096"/>
                </a:solidFill>
                <a:latin typeface="Sassoon Infant Std"/>
              </a:rPr>
              <a:t>Understand Percentages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711842" y="1740311"/>
          <a:ext cx="8679298" cy="4486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8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326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Sassoon Infant Std" pitchFamily="34" charset="0"/>
                        </a:rPr>
                        <a:t>Pictorial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Sassoon Infant Std" pitchFamily="34" charset="0"/>
                        </a:rPr>
                        <a:t>Parts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  <a:latin typeface="Sassoon Infant Std" pitchFamily="34" charset="0"/>
                        </a:rPr>
                        <a:t> per hundred</a:t>
                      </a:r>
                      <a:endParaRPr lang="en-US" b="1" dirty="0">
                        <a:solidFill>
                          <a:schemeClr val="bg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Sassoon Infant Std" pitchFamily="34" charset="0"/>
                        </a:rPr>
                        <a:t>Percentage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5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Sassoon Infant Std" pitchFamily="34" charset="0"/>
                        </a:rPr>
                        <a:t>There are 32 parts per hundred.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Sassoon Infant Std" panose="020B0503020103030203" pitchFamily="34" charset="0"/>
                        </a:rPr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79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  <a:latin typeface="Sassoon Infant Std" pitchFamily="34" charset="0"/>
                        </a:rPr>
                        <a:t>There are 79 parts per hundred.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pPr algn="ctr"/>
                      <a:r>
                        <a:rPr lang="en-US" dirty="0">
                          <a:latin typeface="Sassoon Infant Std" panose="020B0503020103030203" pitchFamily="34" charset="0"/>
                        </a:rPr>
                        <a:t>79%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C1C9664-154A-4A83-AD2E-C7A21FB637DB}"/>
              </a:ext>
            </a:extLst>
          </p:cNvPr>
          <p:cNvSpPr txBox="1"/>
          <p:nvPr/>
        </p:nvSpPr>
        <p:spPr>
          <a:xfrm>
            <a:off x="2452915" y="1115943"/>
            <a:ext cx="7323775" cy="461665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875"/>
              </a:lnSpc>
              <a:spcBef>
                <a:spcPts val="100"/>
              </a:spcBef>
            </a:pPr>
            <a:r>
              <a:rPr lang="en-US" sz="2400" b="1" dirty="0">
                <a:solidFill>
                  <a:schemeClr val="bg1"/>
                </a:solidFill>
                <a:latin typeface="Sassoon Infant Std"/>
              </a:rPr>
              <a:t>Complete the table.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A25BF9A-F529-4CEC-9D4D-38840D6BEE1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91056" y="4234364"/>
          <a:ext cx="2082800" cy="1918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515546B6-C9EB-4157-A4C6-7FF34CC2C7F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97637" y="2148865"/>
          <a:ext cx="2082800" cy="1918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879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" name="object 5">
            <a:extLst>
              <a:ext uri="{FF2B5EF4-FFF2-40B4-BE49-F238E27FC236}">
                <a16:creationId xmlns:a16="http://schemas.microsoft.com/office/drawing/2014/main" id="{23CB5C28-70F5-4D13-AC44-0981C372B748}"/>
              </a:ext>
            </a:extLst>
          </p:cNvPr>
          <p:cNvSpPr/>
          <p:nvPr/>
        </p:nvSpPr>
        <p:spPr>
          <a:xfrm>
            <a:off x="8534400" y="6356351"/>
            <a:ext cx="2133600" cy="365125"/>
          </a:xfrm>
          <a:custGeom>
            <a:avLst/>
            <a:gdLst/>
            <a:ahLst/>
            <a:cxnLst/>
            <a:rect l="l" t="t" r="r" b="b"/>
            <a:pathLst>
              <a:path w="2133600" h="365125">
                <a:moveTo>
                  <a:pt x="0" y="0"/>
                </a:moveTo>
                <a:lnTo>
                  <a:pt x="2133601" y="0"/>
                </a:lnTo>
                <a:lnTo>
                  <a:pt x="2133601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658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433</Words>
  <Application>Microsoft Macintosh PowerPoint</Application>
  <PresentationFormat>Widescreen</PresentationFormat>
  <Paragraphs>134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Sassoon Infant Std</vt:lpstr>
      <vt:lpstr>Trebuchet MS</vt:lpstr>
      <vt:lpstr>Office Theme</vt:lpstr>
      <vt:lpstr>Understand Percentages</vt:lpstr>
      <vt:lpstr>Starter Questions</vt:lpstr>
      <vt:lpstr>PowerPoint Presentation</vt:lpstr>
      <vt:lpstr>PowerPoint Presentation</vt:lpstr>
      <vt:lpstr>Understand Percentages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Percentages</dc:title>
  <dc:creator>jeadie</dc:creator>
  <cp:lastModifiedBy>Microsoft Office User</cp:lastModifiedBy>
  <cp:revision>3</cp:revision>
  <dcterms:created xsi:type="dcterms:W3CDTF">2021-04-30T08:07:31Z</dcterms:created>
  <dcterms:modified xsi:type="dcterms:W3CDTF">2021-05-03T11:56:53Z</dcterms:modified>
</cp:coreProperties>
</file>