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1" r:id="rId2"/>
    <p:sldId id="266" r:id="rId3"/>
    <p:sldId id="267" r:id="rId4"/>
    <p:sldId id="268" r:id="rId5"/>
    <p:sldId id="269" r:id="rId6"/>
    <p:sldId id="270" r:id="rId7"/>
    <p:sldId id="271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1" r:id="rId16"/>
  </p:sldIdLst>
  <p:sldSz cx="9144000" cy="6858000" type="screen4x3"/>
  <p:notesSz cx="6858000" cy="9144000"/>
  <p:embeddedFontLst>
    <p:embeddedFont>
      <p:font typeface="Sassoon Infant Md" panose="02000603050000020003" charset="0"/>
      <p:regular r:id="rId17"/>
    </p:embeddedFont>
    <p:embeddedFont>
      <p:font typeface="Trebuchet MS" panose="020B0603020202020204" pitchFamily="34" charset="0"/>
      <p:regular r:id="rId18"/>
      <p:bold r:id="rId19"/>
      <p:italic r:id="rId20"/>
      <p:boldItalic r:id="rId21"/>
    </p:embeddedFont>
    <p:embeddedFont>
      <p:font typeface="Tuffy" panose="020B0603060100000000" charset="0"/>
      <p:regular r:id="rId22"/>
      <p:bold r:id="rId23"/>
      <p:italic r:id="rId24"/>
      <p:boldItalic r:id="rId25"/>
    </p:embeddedFont>
    <p:embeddedFont>
      <p:font typeface="Twinkl" panose="020B0604020202020204" charset="0"/>
      <p:regular r:id="rId26"/>
      <p:bold r:id="rId27"/>
    </p:embeddedFont>
    <p:embeddedFont>
      <p:font typeface="Twinkl SemiBold" charset="0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17" userDrawn="1">
          <p15:clr>
            <a:srgbClr val="A4A3A4"/>
          </p15:clr>
        </p15:guide>
        <p15:guide id="4" pos="476" userDrawn="1">
          <p15:clr>
            <a:srgbClr val="A4A3A4"/>
          </p15:clr>
        </p15:guide>
        <p15:guide id="5" pos="5284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orient="horz" pos="504" userDrawn="1">
          <p15:clr>
            <a:srgbClr val="A4A3A4"/>
          </p15:clr>
        </p15:guide>
        <p15:guide id="9" orient="horz" pos="3997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308" y="66"/>
      </p:cViewPr>
      <p:guideLst>
        <p:guide orient="horz" pos="2183"/>
        <p:guide pos="2880"/>
        <p:guide pos="317"/>
        <p:guide pos="476"/>
        <p:guide pos="5284"/>
        <p:guide pos="5443"/>
        <p:guide orient="horz" pos="323"/>
        <p:guide orient="horz" pos="504"/>
        <p:guide orient="horz" pos="3997"/>
        <p:guide orient="horz" pos="38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8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78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80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116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031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08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0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5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6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2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8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1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D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1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139882"/>
            <a:ext cx="9144000" cy="1112837"/>
          </a:xfrm>
          <a:prstGeom prst="rect">
            <a:avLst/>
          </a:prstGeom>
          <a:solidFill>
            <a:srgbClr val="FEFEFE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8435" name="Title 7"/>
          <p:cNvSpPr>
            <a:spLocks noGrp="1"/>
          </p:cNvSpPr>
          <p:nvPr>
            <p:ph type="title" idx="4294967295"/>
          </p:nvPr>
        </p:nvSpPr>
        <p:spPr>
          <a:xfrm>
            <a:off x="185530" y="2103438"/>
            <a:ext cx="9144000" cy="1325562"/>
          </a:xfrm>
        </p:spPr>
        <p:txBody>
          <a:bodyPr lIns="0" tIns="0" rIns="0" bIns="0"/>
          <a:lstStyle/>
          <a:p>
            <a:pPr eaLnBrk="1" hangingPunct="1"/>
            <a:r>
              <a:rPr lang="en-GB" altLang="en-US" sz="5400" b="1" dirty="0">
                <a:solidFill>
                  <a:schemeClr val="tx1"/>
                </a:solidFill>
                <a:latin typeface="Trebuchet MS" panose="020B0603020202020204" pitchFamily="34" charset="0"/>
              </a:rPr>
              <a:t>Animals</a:t>
            </a:r>
          </a:p>
        </p:txBody>
      </p:sp>
    </p:spTree>
    <p:extLst>
      <p:ext uri="{BB962C8B-B14F-4D97-AF65-F5344CB8AC3E}">
        <p14:creationId xmlns:p14="http://schemas.microsoft.com/office/powerpoint/2010/main" val="2563027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7880" y="1985319"/>
            <a:ext cx="7632700" cy="4107506"/>
            <a:chOff x="757880" y="1985319"/>
            <a:chExt cx="7632700" cy="41075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895"/>
            <a:stretch/>
          </p:blipFill>
          <p:spPr>
            <a:xfrm flipH="1" flipV="1">
              <a:off x="757880" y="1985319"/>
              <a:ext cx="7632700" cy="410750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56" t="33763" r="5182" b="37358"/>
            <a:stretch/>
          </p:blipFill>
          <p:spPr>
            <a:xfrm rot="235434">
              <a:off x="5737393" y="2427679"/>
              <a:ext cx="1769783" cy="245334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2" t="62886" r="35286" b="8235"/>
            <a:stretch/>
          </p:blipFill>
          <p:spPr>
            <a:xfrm rot="21296266">
              <a:off x="3682839" y="2566580"/>
              <a:ext cx="1769783" cy="245334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5" t="62839" r="65323" b="8283"/>
            <a:stretch/>
          </p:blipFill>
          <p:spPr>
            <a:xfrm rot="338959">
              <a:off x="1453556" y="2558262"/>
              <a:ext cx="1779969" cy="245331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9" name="Rectangle 28"/>
          <p:cNvSpPr/>
          <p:nvPr/>
        </p:nvSpPr>
        <p:spPr>
          <a:xfrm>
            <a:off x="2922661" y="5323391"/>
            <a:ext cx="3307226" cy="46073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60kg + 30kg + 350kg =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306764" y="5323390"/>
            <a:ext cx="923122" cy="460739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chemeClr val="tx1"/>
                </a:solidFill>
              </a:rPr>
              <a:t>440kg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57880" y="1275418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Zookeeper Zina is calculating the combined mass of certain animals</a:t>
            </a:r>
            <a:r>
              <a:rPr lang="en-GB" dirty="0"/>
              <a:t>. </a:t>
            </a:r>
          </a:p>
          <a:p>
            <a:pPr algn="ctr"/>
            <a:r>
              <a:rPr lang="en-GB" dirty="0"/>
              <a:t>Can you help her with the calculations?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E6D5EB-CAE1-4514-9A4B-AD742C524A6A}"/>
              </a:ext>
            </a:extLst>
          </p:cNvPr>
          <p:cNvSpPr/>
          <p:nvPr/>
        </p:nvSpPr>
        <p:spPr>
          <a:xfrm>
            <a:off x="1351568" y="697112"/>
            <a:ext cx="6440866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600" b="1" dirty="0"/>
              <a:t>What Is their Combined Mass?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326606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57880" y="1985319"/>
            <a:ext cx="7632700" cy="4107506"/>
            <a:chOff x="757880" y="1985319"/>
            <a:chExt cx="7632700" cy="4107506"/>
          </a:xfrm>
        </p:grpSpPr>
        <p:grpSp>
          <p:nvGrpSpPr>
            <p:cNvPr id="2" name="Group 1"/>
            <p:cNvGrpSpPr/>
            <p:nvPr/>
          </p:nvGrpSpPr>
          <p:grpSpPr>
            <a:xfrm>
              <a:off x="757880" y="1985319"/>
              <a:ext cx="7632700" cy="4107506"/>
              <a:chOff x="757880" y="1985319"/>
              <a:chExt cx="7632700" cy="4107506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895"/>
              <a:stretch/>
            </p:blipFill>
            <p:spPr>
              <a:xfrm flipH="1">
                <a:off x="757880" y="1985319"/>
                <a:ext cx="7632700" cy="4107506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48" t="62886" r="65390" b="8235"/>
              <a:stretch/>
            </p:blipFill>
            <p:spPr>
              <a:xfrm rot="20904420">
                <a:off x="2164028" y="2427681"/>
                <a:ext cx="1769783" cy="2453349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82" t="4555" r="4966" b="66496"/>
            <a:stretch/>
          </p:blipFill>
          <p:spPr>
            <a:xfrm rot="272123">
              <a:off x="4774595" y="2566515"/>
              <a:ext cx="1782528" cy="244468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Rectangle 6"/>
          <p:cNvSpPr/>
          <p:nvPr/>
        </p:nvSpPr>
        <p:spPr>
          <a:xfrm>
            <a:off x="757880" y="1275417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Can you help Zina work out the difference in mass </a:t>
            </a:r>
          </a:p>
          <a:p>
            <a:pPr algn="ctr"/>
            <a:r>
              <a:rPr lang="en-GB" dirty="0"/>
              <a:t>between the animals?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290127" y="5323391"/>
            <a:ext cx="2580833" cy="46073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350kg - 100kg =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947838" y="5323390"/>
            <a:ext cx="923122" cy="460739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chemeClr val="tx1"/>
                </a:solidFill>
              </a:rPr>
              <a:t>250kg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9F6974-9031-46A9-B110-DB19DB6FA082}"/>
              </a:ext>
            </a:extLst>
          </p:cNvPr>
          <p:cNvSpPr/>
          <p:nvPr/>
        </p:nvSpPr>
        <p:spPr>
          <a:xfrm>
            <a:off x="1351568" y="697112"/>
            <a:ext cx="6440866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600" b="1" dirty="0"/>
              <a:t>What Is their Combined Mass?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260796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57880" y="1985319"/>
            <a:ext cx="7632700" cy="4107506"/>
            <a:chOff x="757880" y="1985319"/>
            <a:chExt cx="7632700" cy="41075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895"/>
            <a:stretch/>
          </p:blipFill>
          <p:spPr>
            <a:xfrm flipH="1" flipV="1">
              <a:off x="757880" y="1985319"/>
              <a:ext cx="7632700" cy="410750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5" t="33707" r="65288" b="37417"/>
            <a:stretch/>
          </p:blipFill>
          <p:spPr>
            <a:xfrm rot="368171">
              <a:off x="2465641" y="2730721"/>
              <a:ext cx="1738025" cy="239665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90" t="4638" r="4980" b="66486"/>
            <a:stretch/>
          </p:blipFill>
          <p:spPr>
            <a:xfrm rot="21115795">
              <a:off x="4915017" y="2507447"/>
              <a:ext cx="1744690" cy="239665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Rectangle 6"/>
          <p:cNvSpPr/>
          <p:nvPr/>
        </p:nvSpPr>
        <p:spPr>
          <a:xfrm>
            <a:off x="757880" y="1275417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Can you help Zina work out the difference in mass </a:t>
            </a:r>
          </a:p>
          <a:p>
            <a:pPr algn="ctr"/>
            <a:r>
              <a:rPr lang="en-GB" dirty="0"/>
              <a:t>between the animals?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386006" y="5323391"/>
            <a:ext cx="2385296" cy="46073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200kg - 35kg =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848179" y="5323390"/>
            <a:ext cx="923122" cy="460739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chemeClr val="tx1"/>
                </a:solidFill>
              </a:rPr>
              <a:t>165kg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511361-0132-4B17-91EE-22F6576DCBCE}"/>
              </a:ext>
            </a:extLst>
          </p:cNvPr>
          <p:cNvSpPr/>
          <p:nvPr/>
        </p:nvSpPr>
        <p:spPr>
          <a:xfrm>
            <a:off x="1351568" y="697112"/>
            <a:ext cx="6440866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600" b="1" dirty="0"/>
              <a:t>What Is their Combined Mass?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312142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57880" y="1985319"/>
            <a:ext cx="7632700" cy="4107506"/>
            <a:chOff x="757880" y="1985319"/>
            <a:chExt cx="7632700" cy="41075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895"/>
            <a:stretch/>
          </p:blipFill>
          <p:spPr>
            <a:xfrm flipH="1">
              <a:off x="757880" y="1985319"/>
              <a:ext cx="7632700" cy="410750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30" t="4593" r="35137" b="66529"/>
            <a:stretch/>
          </p:blipFill>
          <p:spPr>
            <a:xfrm rot="230612">
              <a:off x="4974830" y="2478097"/>
              <a:ext cx="1779969" cy="245331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82" t="4555" r="4966" b="66496"/>
            <a:stretch/>
          </p:blipFill>
          <p:spPr>
            <a:xfrm rot="21431649">
              <a:off x="2492418" y="2464439"/>
              <a:ext cx="1827981" cy="250701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Rectangle 6"/>
          <p:cNvSpPr/>
          <p:nvPr/>
        </p:nvSpPr>
        <p:spPr>
          <a:xfrm>
            <a:off x="757880" y="1275417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Can you help Zina work out the difference in mass </a:t>
            </a:r>
          </a:p>
          <a:p>
            <a:pPr algn="ctr"/>
            <a:r>
              <a:rPr lang="en-GB" dirty="0"/>
              <a:t>between the animals?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295468" y="5323391"/>
            <a:ext cx="2566365" cy="46073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480kg - 350kg =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870342" y="5323390"/>
            <a:ext cx="991485" cy="460739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chemeClr val="tx1"/>
                </a:solidFill>
              </a:rPr>
              <a:t>130kg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13DA28-8AD2-46E6-96A5-18DAD3FDE238}"/>
              </a:ext>
            </a:extLst>
          </p:cNvPr>
          <p:cNvSpPr/>
          <p:nvPr/>
        </p:nvSpPr>
        <p:spPr>
          <a:xfrm>
            <a:off x="1351568" y="697112"/>
            <a:ext cx="6440866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600" b="1" dirty="0"/>
              <a:t>What Is their Combined Mass?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31663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95"/>
          <a:stretch/>
        </p:blipFill>
        <p:spPr>
          <a:xfrm flipH="1" flipV="1">
            <a:off x="757880" y="1985319"/>
            <a:ext cx="7632700" cy="41075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4555" r="4966" b="66496"/>
          <a:stretch/>
        </p:blipFill>
        <p:spPr>
          <a:xfrm rot="609927">
            <a:off x="6632723" y="3898896"/>
            <a:ext cx="1836980" cy="25193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2593287" y="2895975"/>
            <a:ext cx="3978957" cy="7556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AutoNum type="arabicParenR"/>
            </a:pP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What is the combined mass of the lion and the okapi?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593288" y="3760408"/>
            <a:ext cx="3978957" cy="7556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AutoNum type="arabicParenR" startAt="2"/>
            </a:pP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What is the difference between the western gorilla and the lion?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593287" y="4624841"/>
            <a:ext cx="3978958" cy="7556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AutoNum type="arabicParenR" startAt="3"/>
            </a:pP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What is the combined mass of the zebra, the lion and the okapi?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2" t="33763" r="35286" b="37358"/>
          <a:stretch/>
        </p:blipFill>
        <p:spPr>
          <a:xfrm rot="21236034">
            <a:off x="688194" y="4000059"/>
            <a:ext cx="1752652" cy="24296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56" t="33763" r="5182" b="37358"/>
          <a:stretch/>
        </p:blipFill>
        <p:spPr>
          <a:xfrm rot="194504">
            <a:off x="857762" y="1523357"/>
            <a:ext cx="1688202" cy="23402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6" t="33716" r="65241" b="37406"/>
          <a:stretch/>
        </p:blipFill>
        <p:spPr>
          <a:xfrm rot="21104447">
            <a:off x="6623624" y="1467234"/>
            <a:ext cx="1876664" cy="25865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9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7880" y="1985319"/>
            <a:ext cx="7632700" cy="4107506"/>
            <a:chOff x="757880" y="1985319"/>
            <a:chExt cx="7632700" cy="41075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895"/>
            <a:stretch/>
          </p:blipFill>
          <p:spPr>
            <a:xfrm flipV="1">
              <a:off x="757880" y="1985319"/>
              <a:ext cx="7632700" cy="4107506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524919" y="2895975"/>
              <a:ext cx="4093036" cy="75566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just">
                <a:buAutoNum type="arabicParenR"/>
              </a:pPr>
              <a:r>
                <a:rPr lang="en-GB" dirty="0">
                  <a:solidFill>
                    <a:schemeClr val="tx1"/>
                  </a:solidFill>
                  <a:latin typeface="Twinkl" pitchFamily="50" charset="0"/>
                </a:rPr>
                <a:t>What is the combined mass of the tiger and the Bactrian camel?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524920" y="3760408"/>
              <a:ext cx="4093035" cy="75566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just">
                <a:buAutoNum type="arabicParenR" startAt="2"/>
              </a:pPr>
              <a:r>
                <a:rPr lang="en-GB" kern="100" dirty="0">
                  <a:solidFill>
                    <a:schemeClr val="tx1"/>
                  </a:solidFill>
                  <a:latin typeface="Twinkl" pitchFamily="50" charset="0"/>
                </a:rPr>
                <a:t>What is the difference between the chimpanzee and the wombat?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524919" y="4624840"/>
              <a:ext cx="4093036" cy="93775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AutoNum type="arabicParenR" startAt="3"/>
              </a:pPr>
              <a:r>
                <a:rPr lang="en-GB" dirty="0">
                  <a:solidFill>
                    <a:schemeClr val="tx1"/>
                  </a:solidFill>
                  <a:latin typeface="Twinkl" pitchFamily="50" charset="0"/>
                </a:rPr>
                <a:t>What is the combined mass of the tiger, the wombat and the Bactrian camel?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32" t="33716" r="35136" b="37406"/>
            <a:stretch/>
          </p:blipFill>
          <p:spPr>
            <a:xfrm rot="358359">
              <a:off x="6747291" y="3960973"/>
              <a:ext cx="1436914" cy="198048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30" t="4593" r="35137" b="66529"/>
            <a:stretch/>
          </p:blipFill>
          <p:spPr>
            <a:xfrm rot="311279">
              <a:off x="6759832" y="2168104"/>
              <a:ext cx="1436914" cy="198048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5" t="33707" r="65289" b="37417"/>
            <a:stretch/>
          </p:blipFill>
          <p:spPr>
            <a:xfrm rot="21273697">
              <a:off x="948263" y="3930081"/>
              <a:ext cx="1430755" cy="198033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6" t="4618" r="65132" b="66563"/>
            <a:stretch/>
          </p:blipFill>
          <p:spPr>
            <a:xfrm rot="21353348">
              <a:off x="927780" y="2122412"/>
              <a:ext cx="1438853" cy="197639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035828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757879" y="1985319"/>
            <a:ext cx="7631111" cy="4110681"/>
            <a:chOff x="757879" y="1985319"/>
            <a:chExt cx="7631111" cy="411068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99"/>
            <a:stretch/>
          </p:blipFill>
          <p:spPr>
            <a:xfrm>
              <a:off x="757880" y="1985319"/>
              <a:ext cx="7630470" cy="411068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74758" y="4040659"/>
              <a:ext cx="1466581" cy="153465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9" r="31483" b="8448"/>
            <a:stretch/>
          </p:blipFill>
          <p:spPr>
            <a:xfrm>
              <a:off x="757879" y="4673858"/>
              <a:ext cx="7631111" cy="141655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1"/>
            <a:stretch/>
          </p:blipFill>
          <p:spPr>
            <a:xfrm>
              <a:off x="757880" y="2236246"/>
              <a:ext cx="3018011" cy="385975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0970" y="2536646"/>
              <a:ext cx="1313403" cy="162947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Rectangle 6"/>
          <p:cNvSpPr/>
          <p:nvPr/>
        </p:nvSpPr>
        <p:spPr>
          <a:xfrm>
            <a:off x="757880" y="1437789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This is Zina the zookeeper.</a:t>
            </a:r>
          </a:p>
        </p:txBody>
      </p:sp>
      <p:sp>
        <p:nvSpPr>
          <p:cNvPr id="8" name="Rectangle 7"/>
          <p:cNvSpPr/>
          <p:nvPr/>
        </p:nvSpPr>
        <p:spPr>
          <a:xfrm>
            <a:off x="1371605" y="697112"/>
            <a:ext cx="6400791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b="1" dirty="0"/>
              <a:t>Which Has the Greatest Mass?</a:t>
            </a:r>
            <a:endParaRPr lang="en-GB" sz="3500" b="1" dirty="0"/>
          </a:p>
        </p:txBody>
      </p:sp>
      <p:sp>
        <p:nvSpPr>
          <p:cNvPr id="5" name="Rectangle 4"/>
          <p:cNvSpPr/>
          <p:nvPr/>
        </p:nvSpPr>
        <p:spPr>
          <a:xfrm>
            <a:off x="4645626" y="5107460"/>
            <a:ext cx="3566984" cy="85512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Can you help Zina work out which animal has the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greatest mass? </a:t>
            </a:r>
          </a:p>
        </p:txBody>
      </p:sp>
      <p:sp>
        <p:nvSpPr>
          <p:cNvPr id="9" name="Rectangle 8"/>
          <p:cNvSpPr/>
          <p:nvPr/>
        </p:nvSpPr>
        <p:spPr>
          <a:xfrm>
            <a:off x="4645626" y="3733466"/>
            <a:ext cx="3566984" cy="124758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Zina has weighed the animals in the zoo and needs to answer some questions about the measurements she has taken. </a:t>
            </a:r>
          </a:p>
        </p:txBody>
      </p:sp>
    </p:spTree>
    <p:extLst>
      <p:ext uri="{BB962C8B-B14F-4D97-AF65-F5344CB8AC3E}">
        <p14:creationId xmlns:p14="http://schemas.microsoft.com/office/powerpoint/2010/main" val="77978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57880" y="1985319"/>
            <a:ext cx="7632699" cy="4110680"/>
            <a:chOff x="757880" y="1985319"/>
            <a:chExt cx="7632699" cy="411068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01" t="33273" r="14419" b="10654"/>
            <a:stretch/>
          </p:blipFill>
          <p:spPr>
            <a:xfrm>
              <a:off x="757880" y="1985319"/>
              <a:ext cx="7632699" cy="411068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3927" y="3429000"/>
              <a:ext cx="1546309" cy="15696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652" y="3881828"/>
              <a:ext cx="1500047" cy="100644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92"/>
            <a:stretch/>
          </p:blipFill>
          <p:spPr>
            <a:xfrm flipH="1">
              <a:off x="6845675" y="4040659"/>
              <a:ext cx="1066807" cy="109719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7870" y="4282724"/>
              <a:ext cx="1626123" cy="109102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172" y="2634934"/>
              <a:ext cx="2450289" cy="329558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202" y="2418972"/>
              <a:ext cx="4269175" cy="3425043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7" name="Rectangle 6"/>
          <p:cNvSpPr/>
          <p:nvPr/>
        </p:nvSpPr>
        <p:spPr>
          <a:xfrm>
            <a:off x="757880" y="1437789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Which of these animals has the greatest mass? </a:t>
            </a:r>
          </a:p>
        </p:txBody>
      </p:sp>
      <p:sp>
        <p:nvSpPr>
          <p:cNvPr id="8" name="Rectangle 7"/>
          <p:cNvSpPr/>
          <p:nvPr/>
        </p:nvSpPr>
        <p:spPr>
          <a:xfrm>
            <a:off x="1452557" y="697112"/>
            <a:ext cx="6238887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b="1" dirty="0"/>
              <a:t>Which Has the Greatest Mass?</a:t>
            </a:r>
            <a:endParaRPr lang="en-GB" sz="3500" b="1" dirty="0"/>
          </a:p>
        </p:txBody>
      </p:sp>
      <p:sp>
        <p:nvSpPr>
          <p:cNvPr id="17" name="Rectangle 16"/>
          <p:cNvSpPr/>
          <p:nvPr/>
        </p:nvSpPr>
        <p:spPr>
          <a:xfrm>
            <a:off x="1140263" y="2233857"/>
            <a:ext cx="1502055" cy="3702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zebra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140262" y="2699447"/>
            <a:ext cx="1502055" cy="3702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350kg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820973" y="4341278"/>
            <a:ext cx="1502055" cy="56201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Bactrian camel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20972" y="4998654"/>
            <a:ext cx="1502055" cy="3702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480kg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324457" y="5554829"/>
            <a:ext cx="4490058" cy="3702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 Bactrian camel has the greatest mass.</a:t>
            </a:r>
          </a:p>
        </p:txBody>
      </p:sp>
    </p:spTree>
    <p:extLst>
      <p:ext uri="{BB962C8B-B14F-4D97-AF65-F5344CB8AC3E}">
        <p14:creationId xmlns:p14="http://schemas.microsoft.com/office/powerpoint/2010/main" val="202852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1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7880" y="1437789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Which of these animals has the greatest mass? </a:t>
            </a:r>
          </a:p>
        </p:txBody>
      </p:sp>
      <p:sp>
        <p:nvSpPr>
          <p:cNvPr id="8" name="Rectangle 7"/>
          <p:cNvSpPr/>
          <p:nvPr/>
        </p:nvSpPr>
        <p:spPr>
          <a:xfrm>
            <a:off x="1452557" y="697112"/>
            <a:ext cx="6238887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altLang="en-US" sz="3500" b="1" dirty="0"/>
              <a:t>Which Has the Greatest Mass?</a:t>
            </a:r>
            <a:endParaRPr lang="en-GB" sz="35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757881" y="1985319"/>
            <a:ext cx="7632699" cy="4110680"/>
            <a:chOff x="757881" y="1985319"/>
            <a:chExt cx="7632699" cy="411068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01" t="33273" r="14419" b="10654"/>
            <a:stretch/>
          </p:blipFill>
          <p:spPr>
            <a:xfrm>
              <a:off x="757881" y="1985319"/>
              <a:ext cx="7632699" cy="411068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3927" y="3429000"/>
              <a:ext cx="1546309" cy="15696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652" y="3881828"/>
              <a:ext cx="1500047" cy="100644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92"/>
            <a:stretch/>
          </p:blipFill>
          <p:spPr>
            <a:xfrm flipH="1">
              <a:off x="6845675" y="4040659"/>
              <a:ext cx="1066807" cy="109719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7870" y="4282724"/>
              <a:ext cx="1626123" cy="109102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9089" y="2849667"/>
              <a:ext cx="3156057" cy="2167292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012" r="4115" b="26001"/>
            <a:stretch/>
          </p:blipFill>
          <p:spPr>
            <a:xfrm>
              <a:off x="1255905" y="4418473"/>
              <a:ext cx="5116133" cy="1621895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13" name="Rectangle 12"/>
          <p:cNvSpPr/>
          <p:nvPr/>
        </p:nvSpPr>
        <p:spPr>
          <a:xfrm>
            <a:off x="6518313" y="4129560"/>
            <a:ext cx="1502055" cy="3702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lion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518312" y="4595150"/>
            <a:ext cx="1502055" cy="3702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190kg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84999" y="3551305"/>
            <a:ext cx="1502055" cy="3702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tiger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984998" y="4016895"/>
            <a:ext cx="1502055" cy="3702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310kg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805852" y="5554829"/>
            <a:ext cx="3547186" cy="3702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 tiger has the greatest mass.</a:t>
            </a:r>
          </a:p>
        </p:txBody>
      </p:sp>
    </p:spTree>
    <p:extLst>
      <p:ext uri="{BB962C8B-B14F-4D97-AF65-F5344CB8AC3E}">
        <p14:creationId xmlns:p14="http://schemas.microsoft.com/office/powerpoint/2010/main" val="67521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7880" y="1437789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Which of these animals has the greatest mass? </a:t>
            </a:r>
          </a:p>
        </p:txBody>
      </p:sp>
      <p:sp>
        <p:nvSpPr>
          <p:cNvPr id="8" name="Rectangle 7"/>
          <p:cNvSpPr/>
          <p:nvPr/>
        </p:nvSpPr>
        <p:spPr>
          <a:xfrm>
            <a:off x="1452557" y="697112"/>
            <a:ext cx="6238887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b="1" dirty="0"/>
              <a:t>Which Has the Greatest Mass?</a:t>
            </a:r>
            <a:endParaRPr lang="en-GB" sz="35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757880" y="1985319"/>
            <a:ext cx="7632699" cy="4110680"/>
            <a:chOff x="757880" y="1985319"/>
            <a:chExt cx="7632699" cy="411068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01" t="33273" r="14419" b="10654"/>
            <a:stretch/>
          </p:blipFill>
          <p:spPr>
            <a:xfrm>
              <a:off x="757880" y="1985319"/>
              <a:ext cx="7632699" cy="411068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3927" y="3429000"/>
              <a:ext cx="1546309" cy="15696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652" y="3881828"/>
              <a:ext cx="1500047" cy="100644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92"/>
            <a:stretch/>
          </p:blipFill>
          <p:spPr>
            <a:xfrm flipH="1">
              <a:off x="6845675" y="4040659"/>
              <a:ext cx="1066807" cy="109719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7870" y="4282724"/>
              <a:ext cx="1626123" cy="109102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7557" y="2819288"/>
              <a:ext cx="3342697" cy="2920656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3205" y="3263001"/>
              <a:ext cx="1931349" cy="2582375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15" name="Rectangle 14"/>
          <p:cNvSpPr/>
          <p:nvPr/>
        </p:nvSpPr>
        <p:spPr>
          <a:xfrm>
            <a:off x="1883575" y="2897809"/>
            <a:ext cx="1502055" cy="3702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cassowary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83574" y="3363399"/>
            <a:ext cx="1502055" cy="3702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60kg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997642" y="2892770"/>
            <a:ext cx="1502055" cy="3702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kangaroo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97641" y="3358360"/>
            <a:ext cx="1502055" cy="3702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100kg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617842" y="5554829"/>
            <a:ext cx="3911142" cy="3702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 kangaroo has the greatest mass.</a:t>
            </a:r>
          </a:p>
        </p:txBody>
      </p:sp>
    </p:spTree>
    <p:extLst>
      <p:ext uri="{BB962C8B-B14F-4D97-AF65-F5344CB8AC3E}">
        <p14:creationId xmlns:p14="http://schemas.microsoft.com/office/powerpoint/2010/main" val="343225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7880" y="1437789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Here are the masses of some other animals:</a:t>
            </a:r>
          </a:p>
        </p:txBody>
      </p:sp>
      <p:sp>
        <p:nvSpPr>
          <p:cNvPr id="8" name="Rectangle 7"/>
          <p:cNvSpPr/>
          <p:nvPr/>
        </p:nvSpPr>
        <p:spPr>
          <a:xfrm>
            <a:off x="1371605" y="697112"/>
            <a:ext cx="6400791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b="1" dirty="0"/>
              <a:t>Which Has the Greatest Mass?</a:t>
            </a:r>
            <a:endParaRPr lang="en-GB" sz="35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727924" y="2053382"/>
            <a:ext cx="7632700" cy="4107506"/>
            <a:chOff x="757880" y="1985319"/>
            <a:chExt cx="7632700" cy="41075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895"/>
            <a:stretch/>
          </p:blipFill>
          <p:spPr>
            <a:xfrm>
              <a:off x="757880" y="1985319"/>
              <a:ext cx="7632700" cy="410750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30" t="4593" r="35137" b="66529"/>
            <a:stretch/>
          </p:blipFill>
          <p:spPr>
            <a:xfrm rot="307158">
              <a:off x="5867231" y="2155303"/>
              <a:ext cx="1436914" cy="198048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82" t="4555" r="4966" b="66496"/>
            <a:stretch/>
          </p:blipFill>
          <p:spPr>
            <a:xfrm rot="609927">
              <a:off x="6534082" y="2197269"/>
              <a:ext cx="1447586" cy="198531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1" t="4636" r="65387" b="66485"/>
            <a:stretch/>
          </p:blipFill>
          <p:spPr>
            <a:xfrm rot="21205263">
              <a:off x="1057737" y="2205839"/>
              <a:ext cx="1428691" cy="198051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20" t="4638" r="35050" b="66486"/>
            <a:stretch/>
          </p:blipFill>
          <p:spPr>
            <a:xfrm rot="531713">
              <a:off x="4502181" y="2116386"/>
              <a:ext cx="1441622" cy="1980332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90" t="4638" r="4980" b="66486"/>
            <a:stretch/>
          </p:blipFill>
          <p:spPr>
            <a:xfrm rot="20990300">
              <a:off x="2366359" y="2200504"/>
              <a:ext cx="1441622" cy="198033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2" t="33763" r="35286" b="37358"/>
            <a:stretch/>
          </p:blipFill>
          <p:spPr>
            <a:xfrm rot="509368">
              <a:off x="1855649" y="2896126"/>
              <a:ext cx="1428691" cy="198051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56" t="33763" r="5182" b="37358"/>
            <a:stretch/>
          </p:blipFill>
          <p:spPr>
            <a:xfrm rot="21287771">
              <a:off x="4842356" y="2533333"/>
              <a:ext cx="1428691" cy="198051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2" t="62886" r="35286" b="8235"/>
            <a:stretch/>
          </p:blipFill>
          <p:spPr>
            <a:xfrm rot="21296266">
              <a:off x="3520489" y="2342043"/>
              <a:ext cx="1428691" cy="198051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56" t="62886" r="5182" b="8235"/>
            <a:stretch/>
          </p:blipFill>
          <p:spPr>
            <a:xfrm rot="21324765">
              <a:off x="2736582" y="3031777"/>
              <a:ext cx="1428691" cy="198051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32" t="33716" r="35136" b="37406"/>
            <a:stretch/>
          </p:blipFill>
          <p:spPr>
            <a:xfrm rot="209639">
              <a:off x="5339650" y="3106334"/>
              <a:ext cx="1436914" cy="198048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37" t="33716" r="5031" b="37406"/>
            <a:stretch/>
          </p:blipFill>
          <p:spPr>
            <a:xfrm rot="387271">
              <a:off x="6664407" y="2893806"/>
              <a:ext cx="1436914" cy="198048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9" t="4488" r="65132" b="66563"/>
            <a:stretch/>
          </p:blipFill>
          <p:spPr>
            <a:xfrm>
              <a:off x="4064073" y="3086419"/>
              <a:ext cx="1449859" cy="198531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6" t="33716" r="65241" b="37406"/>
            <a:stretch/>
          </p:blipFill>
          <p:spPr>
            <a:xfrm rot="174018">
              <a:off x="3729838" y="3787569"/>
              <a:ext cx="1436914" cy="198048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1" t="33707" r="65289" b="37417"/>
            <a:stretch/>
          </p:blipFill>
          <p:spPr>
            <a:xfrm rot="21273697">
              <a:off x="904714" y="3361059"/>
              <a:ext cx="1441622" cy="198033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8" t="62886" r="65390" b="8235"/>
            <a:stretch/>
          </p:blipFill>
          <p:spPr>
            <a:xfrm rot="20904420">
              <a:off x="1353563" y="3905490"/>
              <a:ext cx="1428691" cy="198051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32" t="62839" r="35136" b="8283"/>
            <a:stretch/>
          </p:blipFill>
          <p:spPr>
            <a:xfrm rot="21319136">
              <a:off x="2492293" y="3822257"/>
              <a:ext cx="1436914" cy="198048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17" t="62822" r="5058" b="8322"/>
            <a:stretch/>
          </p:blipFill>
          <p:spPr>
            <a:xfrm rot="819405">
              <a:off x="6419584" y="3828868"/>
              <a:ext cx="1431670" cy="197897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5" t="62839" r="65323" b="8283"/>
            <a:stretch/>
          </p:blipFill>
          <p:spPr>
            <a:xfrm rot="338959">
              <a:off x="5057115" y="3972453"/>
              <a:ext cx="1436914" cy="198048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187779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7880" y="1275418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Zookeeper Zina is calculating the combined mass of certain animals</a:t>
            </a:r>
            <a:r>
              <a:rPr lang="en-GB" dirty="0"/>
              <a:t>. </a:t>
            </a:r>
          </a:p>
          <a:p>
            <a:pPr algn="ctr"/>
            <a:r>
              <a:rPr lang="en-GB" dirty="0"/>
              <a:t>Can you help her with the calculations?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57880" y="1985319"/>
            <a:ext cx="7632700" cy="4107506"/>
            <a:chOff x="757880" y="1985319"/>
            <a:chExt cx="7632700" cy="41075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895"/>
            <a:stretch/>
          </p:blipFill>
          <p:spPr>
            <a:xfrm flipH="1" flipV="1">
              <a:off x="757880" y="1985319"/>
              <a:ext cx="7632700" cy="410750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2" t="33763" r="35286" b="37358"/>
            <a:stretch/>
          </p:blipFill>
          <p:spPr>
            <a:xfrm rot="509368">
              <a:off x="2427131" y="2517678"/>
              <a:ext cx="1769781" cy="245334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32" t="62839" r="35136" b="8283"/>
            <a:stretch/>
          </p:blipFill>
          <p:spPr>
            <a:xfrm rot="21319136">
              <a:off x="4972427" y="2648993"/>
              <a:ext cx="1779969" cy="245331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9" name="Rectangle 28"/>
          <p:cNvSpPr/>
          <p:nvPr/>
        </p:nvSpPr>
        <p:spPr>
          <a:xfrm>
            <a:off x="3317130" y="5323391"/>
            <a:ext cx="2516097" cy="46073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160kg + 40kg =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910106" y="5323390"/>
            <a:ext cx="923122" cy="460739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chemeClr val="tx1"/>
                </a:solidFill>
              </a:rPr>
              <a:t>200kg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351568" y="697112"/>
            <a:ext cx="6440866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600" b="1" dirty="0"/>
              <a:t>What Is their Combined Mass?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296293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57880" y="1985319"/>
            <a:ext cx="7632700" cy="4107506"/>
            <a:chOff x="757880" y="1985319"/>
            <a:chExt cx="7632700" cy="41075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895"/>
            <a:stretch/>
          </p:blipFill>
          <p:spPr>
            <a:xfrm flipV="1">
              <a:off x="757880" y="1985319"/>
              <a:ext cx="7632700" cy="410750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1" t="4636" r="65387" b="66485"/>
            <a:stretch/>
          </p:blipFill>
          <p:spPr>
            <a:xfrm rot="21205263">
              <a:off x="2396690" y="2380537"/>
              <a:ext cx="1769783" cy="245334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17" t="62822" r="5058" b="8322"/>
            <a:stretch/>
          </p:blipFill>
          <p:spPr>
            <a:xfrm rot="819405">
              <a:off x="5077956" y="2709161"/>
              <a:ext cx="1758332" cy="243051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9" name="Rectangle 28"/>
          <p:cNvSpPr/>
          <p:nvPr/>
        </p:nvSpPr>
        <p:spPr>
          <a:xfrm>
            <a:off x="3555051" y="5323391"/>
            <a:ext cx="2025350" cy="46073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15kg + 5kg =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657279" y="5323390"/>
            <a:ext cx="923122" cy="460739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chemeClr val="tx1"/>
                </a:solidFill>
              </a:rPr>
              <a:t>20kg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57880" y="1275418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Zookeeper Zina is calculating the combined mass of certain animals</a:t>
            </a:r>
            <a:r>
              <a:rPr lang="en-GB" dirty="0"/>
              <a:t>. </a:t>
            </a:r>
          </a:p>
          <a:p>
            <a:pPr algn="ctr"/>
            <a:r>
              <a:rPr lang="en-GB" dirty="0"/>
              <a:t>Can you help her with the calculations?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56AD29-316D-42EA-946F-794BD8C7BD15}"/>
              </a:ext>
            </a:extLst>
          </p:cNvPr>
          <p:cNvSpPr/>
          <p:nvPr/>
        </p:nvSpPr>
        <p:spPr>
          <a:xfrm>
            <a:off x="1351568" y="697112"/>
            <a:ext cx="6440866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600" b="1" dirty="0"/>
              <a:t>What Is their Combined Mass?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126854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7880" y="1985319"/>
            <a:ext cx="7632700" cy="4107506"/>
            <a:chOff x="757880" y="1985319"/>
            <a:chExt cx="7632700" cy="41075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895"/>
            <a:stretch/>
          </p:blipFill>
          <p:spPr>
            <a:xfrm flipH="1">
              <a:off x="757880" y="1985319"/>
              <a:ext cx="7632700" cy="410750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56" t="62886" r="5182" b="8235"/>
            <a:stretch/>
          </p:blipFill>
          <p:spPr>
            <a:xfrm rot="21282291">
              <a:off x="2465062" y="2639664"/>
              <a:ext cx="1769783" cy="245334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32" t="33716" r="35136" b="37406"/>
            <a:stretch/>
          </p:blipFill>
          <p:spPr>
            <a:xfrm rot="408910">
              <a:off x="5001657" y="2386229"/>
              <a:ext cx="1779969" cy="245331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9" name="Rectangle 28"/>
          <p:cNvSpPr/>
          <p:nvPr/>
        </p:nvSpPr>
        <p:spPr>
          <a:xfrm>
            <a:off x="3349954" y="5323391"/>
            <a:ext cx="2435552" cy="46073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40kg + 310kg =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862383" y="5323390"/>
            <a:ext cx="923122" cy="460739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b="1" dirty="0">
                <a:solidFill>
                  <a:schemeClr val="tx1"/>
                </a:solidFill>
              </a:rPr>
              <a:t>350kg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57880" y="1275418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Zookeeper Zina is calculating the combined mass of certain animals</a:t>
            </a:r>
            <a:r>
              <a:rPr lang="en-GB" dirty="0"/>
              <a:t>. </a:t>
            </a:r>
          </a:p>
          <a:p>
            <a:pPr algn="ctr"/>
            <a:r>
              <a:rPr lang="en-GB" dirty="0"/>
              <a:t>Can you help her with the calculations?</a:t>
            </a:r>
          </a:p>
        </p:txBody>
      </p:sp>
      <p:pic>
        <p:nvPicPr>
          <p:cNvPr id="17" name="Pair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297" y="514327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382C137-3DCA-439F-814C-DCA81CE6A4FE}"/>
              </a:ext>
            </a:extLst>
          </p:cNvPr>
          <p:cNvSpPr/>
          <p:nvPr/>
        </p:nvSpPr>
        <p:spPr>
          <a:xfrm>
            <a:off x="1351568" y="697112"/>
            <a:ext cx="6440866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600" b="1" dirty="0"/>
              <a:t>What Is their Combined Mass?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1113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4" grpId="0"/>
    </p:bldLst>
  </p:timing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3FFF0595-56A2-4BAA-8945-9E1AE3AE943F}" vid="{2EAE8D29-B0EE-4A35-BF03-BC97A170F45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</Template>
  <TotalTime>360</TotalTime>
  <Words>419</Words>
  <Application>Microsoft Office PowerPoint</Application>
  <PresentationFormat>On-screen Show (4:3)</PresentationFormat>
  <Paragraphs>69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Tuffy</vt:lpstr>
      <vt:lpstr>Trebuchet MS</vt:lpstr>
      <vt:lpstr>Twinkl SemiBold</vt:lpstr>
      <vt:lpstr>Twinkl</vt:lpstr>
      <vt:lpstr>Arial</vt:lpstr>
      <vt:lpstr>Sassoon Infant Md</vt:lpstr>
      <vt:lpstr>1_Office Theme</vt:lpstr>
      <vt:lpstr>Animals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</dc:creator>
  <cp:lastModifiedBy>Hannah Whalley</cp:lastModifiedBy>
  <cp:revision>44</cp:revision>
  <dcterms:created xsi:type="dcterms:W3CDTF">2017-03-16T17:37:56Z</dcterms:created>
  <dcterms:modified xsi:type="dcterms:W3CDTF">2020-05-16T14:44:46Z</dcterms:modified>
</cp:coreProperties>
</file>