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p:sldMasterIdLst>
    <p:sldMasterId id="2147483660" r:id="rId1"/>
  </p:sldMasterIdLst>
  <p:notesMasterIdLst>
    <p:notesMasterId r:id="rId17"/>
  </p:notesMasterIdLst>
  <p:handoutMasterIdLst>
    <p:handoutMasterId r:id="rId18"/>
  </p:handoutMasterIdLst>
  <p:sldIdLst>
    <p:sldId id="258" r:id="rId2"/>
    <p:sldId id="264" r:id="rId3"/>
    <p:sldId id="270" r:id="rId4"/>
    <p:sldId id="271" r:id="rId5"/>
    <p:sldId id="279" r:id="rId6"/>
    <p:sldId id="280" r:id="rId7"/>
    <p:sldId id="281" r:id="rId8"/>
    <p:sldId id="276" r:id="rId9"/>
    <p:sldId id="275" r:id="rId10"/>
    <p:sldId id="277" r:id="rId11"/>
    <p:sldId id="278" r:id="rId12"/>
    <p:sldId id="285" r:id="rId13"/>
    <p:sldId id="283" r:id="rId14"/>
    <p:sldId id="286" r:id="rId15"/>
    <p:sldId id="284" r:id="rId16"/>
  </p:sldIdLst>
  <p:sldSz cx="9144000" cy="6858000" type="screen4x3"/>
  <p:notesSz cx="6858000" cy="9144000"/>
  <p:embeddedFontLst>
    <p:embeddedFont>
      <p:font typeface="Twinkl"/>
      <p:regular r:id="rId19"/>
      <p:bold r:id="rId20"/>
    </p:embeddedFont>
    <p:embeddedFont>
      <p:font typeface="Calibri"/>
      <p:regular r:id="rId21"/>
      <p:bold r:id="rId22"/>
      <p:italic r:id="rId23"/>
      <p:boldItalic r:id="rId24"/>
    </p:embeddedFont>
    <p:embeddedFont>
      <p:font typeface="Sassoon Infant Rg"/>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148" userDrawn="1">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61" userDrawn="1">
          <p15:clr>
            <a:srgbClr val="A4A3A4"/>
          </p15:clr>
        </p15:guide>
        <p15:guide id="10" pos="5284">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3EDFE"/>
    <a:srgbClr val="ACDDFC"/>
    <a:srgbClr val="8AB7C8"/>
    <a:srgbClr val="FFCCCC"/>
    <a:srgbClr val="4DB1E3"/>
    <a:srgbClr val="BC0105"/>
    <a:srgbClr val="DE1E5A"/>
    <a:srgbClr val="18A0DB"/>
    <a:srgbClr val="80C1E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702" autoAdjust="0"/>
    <p:restoredTop sz="94660"/>
  </p:normalViewPr>
  <p:slideViewPr>
    <p:cSldViewPr snapToGrid="0">
      <p:cViewPr varScale="1">
        <p:scale>
          <a:sx n="112" d="100"/>
          <a:sy n="112" d="100"/>
        </p:scale>
        <p:origin x="-680" y="-120"/>
      </p:cViewPr>
      <p:guideLst>
        <p:guide orient="horz" pos="2160"/>
        <p:guide orient="horz" pos="3974"/>
        <p:guide orient="horz" pos="346"/>
        <p:guide orient="horz" pos="482"/>
        <p:guide orient="horz" pos="3861"/>
        <p:guide pos="2880"/>
        <p:guide pos="340"/>
        <p:guide pos="5148"/>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2.fntdata"/><Relationship Id="rId21" Type="http://schemas.openxmlformats.org/officeDocument/2006/relationships/font" Target="fonts/font3.fntdata"/><Relationship Id="rId22" Type="http://schemas.openxmlformats.org/officeDocument/2006/relationships/font" Target="fonts/font4.fntdata"/><Relationship Id="rId23" Type="http://schemas.openxmlformats.org/officeDocument/2006/relationships/font" Target="fonts/font5.fntdata"/><Relationship Id="rId24" Type="http://schemas.openxmlformats.org/officeDocument/2006/relationships/font" Target="fonts/font6.fntdata"/><Relationship Id="rId25" Type="http://schemas.openxmlformats.org/officeDocument/2006/relationships/font" Target="fonts/font7.fntdata"/><Relationship Id="rId26" Type="http://schemas.openxmlformats.org/officeDocument/2006/relationships/font" Target="fonts/font8.fntdata"/><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font" Target="fonts/font1.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25271A-E074-4216-A503-8A8005C64D95}" type="datetimeFigureOut">
              <a:rPr lang="en-GB"/>
              <a:pPr>
                <a:defRPr/>
              </a:pPr>
              <a:t>5/29/20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054ACC3-D335-4635-B840-4C99A7A85BA7}" type="slidenum">
              <a:rPr lang="en-GB"/>
              <a:pPr>
                <a:defRPr/>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312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6553ABA-BB6D-4540-B9E1-A290392A22FB}" type="datetimeFigureOut">
              <a:rPr lang="en-GB"/>
              <a:pPr>
                <a:defRPr/>
              </a:pPr>
              <a:t>5/29/20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D84352C-7E17-480F-A245-BC408973B872}" type="slidenum">
              <a:rPr lang="en-GB"/>
              <a:pPr>
                <a:defRPr/>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0687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110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with Box">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4" name="Picture 5"/>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979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42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266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AA0726-920E-4136-9239-84F8816672B6}" type="datetimeFigureOut">
              <a:rPr lang="en-GB" smtClean="0"/>
              <a:pPr/>
              <a:t>5/29/20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E34E54B-6CDB-4878-88CE-A67D3FBC16EC}"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596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Title 20"/>
          <p:cNvSpPr>
            <a:spLocks noGrp="1"/>
          </p:cNvSpPr>
          <p:nvPr>
            <p:ph type="title"/>
          </p:nvPr>
        </p:nvSpPr>
        <p:spPr>
          <a:xfrm>
            <a:off x="457200" y="479425"/>
            <a:ext cx="8220075" cy="993775"/>
          </a:xfrm>
        </p:spPr>
        <p:txBody>
          <a:bodyPr/>
          <a:lstStyle/>
          <a:p>
            <a:pPr eaLnBrk="1" hangingPunct="1"/>
            <a:r>
              <a:rPr lang="en-GB" altLang="en-US" sz="3600" smtClean="0"/>
              <a:t>Snowy Owl</a:t>
            </a:r>
          </a:p>
        </p:txBody>
      </p:sp>
      <p:grpSp>
        <p:nvGrpSpPr>
          <p:cNvPr id="6" name="Group 5"/>
          <p:cNvGrpSpPr/>
          <p:nvPr/>
        </p:nvGrpSpPr>
        <p:grpSpPr>
          <a:xfrm>
            <a:off x="755650" y="2523067"/>
            <a:ext cx="5873750" cy="1964266"/>
            <a:chOff x="755650" y="2523067"/>
            <a:chExt cx="5873750" cy="1964266"/>
          </a:xfrm>
        </p:grpSpPr>
        <p:sp>
          <p:nvSpPr>
            <p:cNvPr id="2" name="Rectangle 1"/>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64988" y="2619573"/>
              <a:ext cx="4572000" cy="1754326"/>
            </a:xfrm>
            <a:prstGeom prst="rect">
              <a:avLst/>
            </a:prstGeom>
          </p:spPr>
          <p:txBody>
            <a:bodyPr>
              <a:spAutoFit/>
            </a:bodyPr>
            <a:lstStyle/>
            <a:p>
              <a:pPr eaLnBrk="1" fontAlgn="auto" hangingPunct="1">
                <a:spcBef>
                  <a:spcPts val="0"/>
                </a:spcBef>
                <a:spcAft>
                  <a:spcPts val="0"/>
                </a:spcAft>
                <a:defRPr/>
              </a:pPr>
              <a:r>
                <a:rPr lang="en-GB" dirty="0"/>
                <a:t>Snowy owls are adapted to live in cold places. They have thick layers of feathers to keep them warm. They are white to help them camouflage in the winter. Their legs are also covered in feathers to keep them from getting cold.</a:t>
              </a:r>
            </a:p>
          </p:txBody>
        </p:sp>
      </p:grpSp>
      <p:grpSp>
        <p:nvGrpSpPr>
          <p:cNvPr id="8" name="Group 7"/>
          <p:cNvGrpSpPr/>
          <p:nvPr/>
        </p:nvGrpSpPr>
        <p:grpSpPr>
          <a:xfrm>
            <a:off x="755650" y="2523067"/>
            <a:ext cx="5873750" cy="1964266"/>
            <a:chOff x="755650" y="2523067"/>
            <a:chExt cx="5873750" cy="1964266"/>
          </a:xfrm>
        </p:grpSpPr>
        <p:sp>
          <p:nvSpPr>
            <p:cNvPr id="9" name="Rectangle 8"/>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4988" y="2619573"/>
              <a:ext cx="4572000" cy="1754326"/>
            </a:xfrm>
            <a:prstGeom prst="rect">
              <a:avLst/>
            </a:prstGeom>
          </p:spPr>
          <p:txBody>
            <a:bodyPr>
              <a:spAutoFit/>
            </a:bodyPr>
            <a:lstStyle/>
            <a:p>
              <a:pPr eaLnBrk="1" fontAlgn="auto" hangingPunct="1">
                <a:spcBef>
                  <a:spcPts val="0"/>
                </a:spcBef>
                <a:spcAft>
                  <a:spcPts val="0"/>
                </a:spcAft>
                <a:defRPr/>
              </a:pPr>
              <a:r>
                <a:rPr lang="en-GB" dirty="0"/>
                <a:t>Snowy owls are well adapted predators. They  have large eyes to help them see their prey and asymmetric ears help them to hear their prey. Their silent feathers help them to sneak up silently on their prey and catch it!</a:t>
              </a:r>
            </a:p>
          </p:txBody>
        </p:sp>
      </p:grpSp>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9785" r="19785" b="9317"/>
          <a:stretch/>
        </p:blipFill>
        <p:spPr>
          <a:xfrm>
            <a:off x="5546325" y="2115938"/>
            <a:ext cx="2626125" cy="262612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smtClean="0"/>
              <a:t>Do Humans Adapt?</a:t>
            </a:r>
          </a:p>
        </p:txBody>
      </p:sp>
      <p:sp>
        <p:nvSpPr>
          <p:cNvPr id="2" name="Rectangle 1"/>
          <p:cNvSpPr>
            <a:spLocks noChangeArrowheads="1"/>
          </p:cNvSpPr>
          <p:nvPr/>
        </p:nvSpPr>
        <p:spPr bwMode="auto">
          <a:xfrm>
            <a:off x="607383" y="2417194"/>
            <a:ext cx="4572000" cy="28622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Humans have the ability to adapt to changes in their environment.</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Think about what happens when you go swimming or take a bath. Does your body adapt to the water in any way?</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Your fingers become wrinkled! Your body does this in order to help your fingers grip onto things, even in the water!</a:t>
            </a:r>
          </a:p>
        </p:txBody>
      </p:sp>
      <p:grpSp>
        <p:nvGrpSpPr>
          <p:cNvPr id="10" name="Group 9"/>
          <p:cNvGrpSpPr>
            <a:grpSpLocks/>
          </p:cNvGrpSpPr>
          <p:nvPr/>
        </p:nvGrpSpPr>
        <p:grpSpPr bwMode="auto">
          <a:xfrm>
            <a:off x="5391150" y="1585913"/>
            <a:ext cx="2930525" cy="2681287"/>
            <a:chOff x="5457679" y="3367818"/>
            <a:chExt cx="2929946" cy="2681014"/>
          </a:xfrm>
        </p:grpSpPr>
        <p:sp>
          <p:nvSpPr>
            <p:cNvPr id="4" name="Oval 3"/>
            <p:cNvSpPr>
              <a:spLocks noChangeAspect="1"/>
            </p:cNvSpPr>
            <p:nvPr/>
          </p:nvSpPr>
          <p:spPr>
            <a:xfrm>
              <a:off x="5457679" y="3423374"/>
              <a:ext cx="2626794" cy="2625458"/>
            </a:xfrm>
            <a:prstGeom prst="ellipse">
              <a:avLst/>
            </a:prstGeom>
            <a:solidFill>
              <a:srgbClr val="8AB7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276" t="2359" r="9635" b="-15239"/>
            <a:stretch/>
          </p:blipFill>
          <p:spPr>
            <a:xfrm>
              <a:off x="5457679" y="3422708"/>
              <a:ext cx="2626125" cy="2626124"/>
            </a:xfrm>
            <a:prstGeom prst="ellipse">
              <a:avLst/>
            </a:prstGeom>
          </p:spPr>
        </p:pic>
        <p:pic>
          <p:nvPicPr>
            <p:cNvPr id="17416" name="Picture 10"/>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2267" b="30209"/>
            <a:stretch>
              <a:fillRect/>
            </a:stretch>
          </p:blipFill>
          <p:spPr bwMode="auto">
            <a:xfrm>
              <a:off x="6878972" y="3367818"/>
              <a:ext cx="1508653" cy="16236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12" name="Rectangle 11"/>
          <p:cNvSpPr>
            <a:spLocks noChangeArrowheads="1"/>
          </p:cNvSpPr>
          <p:nvPr/>
        </p:nvSpPr>
        <p:spPr bwMode="auto">
          <a:xfrm>
            <a:off x="4033838" y="1585913"/>
            <a:ext cx="1066800" cy="831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dirty="0">
                <a:solidFill>
                  <a:schemeClr val="tx1"/>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12" grpId="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20-05-29 at 17.10.50.pn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Rounded Corners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F914BE0-77AE-4BCA-AFAC-8B8680DFB645}"/>
              </a:ext>
            </a:extLst>
          </p:cNvPr>
          <p:cNvSpPr/>
          <p:nvPr/>
        </p:nvSpPr>
        <p:spPr>
          <a:xfrm>
            <a:off x="-763397" y="658532"/>
            <a:ext cx="7214532" cy="931185"/>
          </a:xfrm>
          <a:prstGeom prst="roundRect">
            <a:avLst>
              <a:gd name="adj" fmla="val 50000"/>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0" y="628967"/>
            <a:ext cx="6619485" cy="994306"/>
          </a:xfrm>
        </p:spPr>
        <p:txBody>
          <a:bodyPr/>
          <a:lstStyle/>
          <a:p>
            <a:r>
              <a:rPr lang="en-GB" sz="3600" dirty="0">
                <a:solidFill>
                  <a:schemeClr val="bg1"/>
                </a:solidFill>
                <a:latin typeface="+mn-lt"/>
              </a:rPr>
              <a:t>Let There Be Light!</a:t>
            </a:r>
          </a:p>
        </p:txBody>
      </p:sp>
      <p:sp>
        <p:nvSpPr>
          <p:cNvPr id="5" name="Rectangl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5F5BF79-E294-47E3-9496-CEA2D9C4984F}"/>
              </a:ext>
            </a:extLst>
          </p:cNvPr>
          <p:cNvSpPr/>
          <p:nvPr/>
        </p:nvSpPr>
        <p:spPr>
          <a:xfrm>
            <a:off x="539750" y="3037743"/>
            <a:ext cx="8064500" cy="1112133"/>
          </a:xfrm>
          <a:prstGeom prst="rect">
            <a:avLst/>
          </a:prstGeom>
          <a:noFill/>
          <a:ln w="28575">
            <a:solidFill>
              <a:srgbClr val="E5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54AC382-BFB8-4EBE-B712-1DFAC1EC1C02}"/>
              </a:ext>
            </a:extLst>
          </p:cNvPr>
          <p:cNvSpPr/>
          <p:nvPr/>
        </p:nvSpPr>
        <p:spPr>
          <a:xfrm>
            <a:off x="755650" y="1581182"/>
            <a:ext cx="7632700" cy="1421928"/>
          </a:xfrm>
          <a:prstGeom prst="rect">
            <a:avLst/>
          </a:prstGeom>
        </p:spPr>
        <p:txBody>
          <a:bodyPr wrap="square">
            <a:spAutoFit/>
          </a:bodyPr>
          <a:lstStyle/>
          <a:p>
            <a:pPr>
              <a:lnSpc>
                <a:spcPct val="120000"/>
              </a:lnSpc>
            </a:pPr>
            <a:r>
              <a:rPr lang="en-GB" dirty="0"/>
              <a:t>Biologist William Beebe helped discover many marine species in the deep sea that glowed. </a:t>
            </a:r>
            <a:r>
              <a:rPr lang="en-US" dirty="0">
                <a:latin typeface="Twinkl" pitchFamily="50" charset="0"/>
              </a:rPr>
              <a:t>These organisms had glowing spots in certain helpful places or glowing patterns on their bodies. Some glowing organisms that are found in the water include;</a:t>
            </a:r>
          </a:p>
        </p:txBody>
      </p:sp>
      <p:sp>
        <p:nvSpPr>
          <p:cNvPr id="3" name="TextBox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7B030AE-BFAA-4EB8-956D-FC35369CD39A}"/>
              </a:ext>
            </a:extLst>
          </p:cNvPr>
          <p:cNvSpPr txBox="1"/>
          <p:nvPr/>
        </p:nvSpPr>
        <p:spPr>
          <a:xfrm>
            <a:off x="755650" y="3097768"/>
            <a:ext cx="1314450" cy="369332"/>
          </a:xfrm>
          <a:prstGeom prst="rect">
            <a:avLst/>
          </a:prstGeom>
          <a:noFill/>
        </p:spPr>
        <p:txBody>
          <a:bodyPr wrap="square" rtlCol="0">
            <a:spAutoFit/>
          </a:bodyPr>
          <a:lstStyle/>
          <a:p>
            <a:r>
              <a:rPr lang="en-GB" b="1" dirty="0"/>
              <a:t>Anglerfish</a:t>
            </a:r>
          </a:p>
        </p:txBody>
      </p:sp>
      <p:sp>
        <p:nvSpPr>
          <p:cNvPr id="10" name="TextBox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5315D3C-2A6A-42F8-B863-F05C53819A3E}"/>
              </a:ext>
            </a:extLst>
          </p:cNvPr>
          <p:cNvSpPr txBox="1"/>
          <p:nvPr/>
        </p:nvSpPr>
        <p:spPr>
          <a:xfrm>
            <a:off x="1990726" y="3085626"/>
            <a:ext cx="2025650" cy="369332"/>
          </a:xfrm>
          <a:prstGeom prst="rect">
            <a:avLst/>
          </a:prstGeom>
          <a:noFill/>
        </p:spPr>
        <p:txBody>
          <a:bodyPr wrap="square" rtlCol="0">
            <a:spAutoFit/>
          </a:bodyPr>
          <a:lstStyle/>
          <a:p>
            <a:pPr algn="ctr"/>
            <a:r>
              <a:rPr lang="en-GB" b="1" dirty="0"/>
              <a:t>Crystal jellyfish</a:t>
            </a:r>
          </a:p>
        </p:txBody>
      </p:sp>
      <p:sp>
        <p:nvSpPr>
          <p:cNvPr id="11" name="TextBox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F85151F-7ED2-49CB-B860-04269AC69A2C}"/>
              </a:ext>
            </a:extLst>
          </p:cNvPr>
          <p:cNvSpPr txBox="1"/>
          <p:nvPr/>
        </p:nvSpPr>
        <p:spPr>
          <a:xfrm>
            <a:off x="3765552" y="3080866"/>
            <a:ext cx="3555998" cy="369332"/>
          </a:xfrm>
          <a:prstGeom prst="rect">
            <a:avLst/>
          </a:prstGeom>
          <a:noFill/>
        </p:spPr>
        <p:txBody>
          <a:bodyPr wrap="square" rtlCol="0">
            <a:spAutoFit/>
          </a:bodyPr>
          <a:lstStyle/>
          <a:p>
            <a:pPr algn="ctr"/>
            <a:r>
              <a:rPr lang="en-GB" b="1" dirty="0" err="1"/>
              <a:t>Bathocyroe</a:t>
            </a:r>
            <a:r>
              <a:rPr lang="en-GB" b="1" dirty="0"/>
              <a:t> </a:t>
            </a:r>
            <a:r>
              <a:rPr lang="en-GB" b="1" dirty="0" err="1"/>
              <a:t>fosteri</a:t>
            </a:r>
            <a:r>
              <a:rPr lang="en-GB" b="1" dirty="0"/>
              <a:t> (jellyfish)</a:t>
            </a:r>
          </a:p>
        </p:txBody>
      </p:sp>
      <p:sp>
        <p:nvSpPr>
          <p:cNvPr id="12" name="TextBox 1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7B4168B-6A88-4F29-88E1-250AD9BE6A33}"/>
              </a:ext>
            </a:extLst>
          </p:cNvPr>
          <p:cNvSpPr txBox="1"/>
          <p:nvPr/>
        </p:nvSpPr>
        <p:spPr>
          <a:xfrm>
            <a:off x="587375" y="3674901"/>
            <a:ext cx="1949450" cy="369332"/>
          </a:xfrm>
          <a:prstGeom prst="rect">
            <a:avLst/>
          </a:prstGeom>
          <a:noFill/>
        </p:spPr>
        <p:txBody>
          <a:bodyPr wrap="square" rtlCol="0">
            <a:spAutoFit/>
          </a:bodyPr>
          <a:lstStyle/>
          <a:p>
            <a:pPr algn="ctr"/>
            <a:r>
              <a:rPr lang="en-GB" b="1" dirty="0"/>
              <a:t>Moon jellyfish</a:t>
            </a:r>
          </a:p>
        </p:txBody>
      </p:sp>
      <p:sp>
        <p:nvSpPr>
          <p:cNvPr id="13" name="TextBox 1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64F5C24-8311-491E-B786-262E71373B86}"/>
              </a:ext>
            </a:extLst>
          </p:cNvPr>
          <p:cNvSpPr txBox="1"/>
          <p:nvPr/>
        </p:nvSpPr>
        <p:spPr>
          <a:xfrm>
            <a:off x="2381251" y="3674901"/>
            <a:ext cx="1949450" cy="369332"/>
          </a:xfrm>
          <a:prstGeom prst="rect">
            <a:avLst/>
          </a:prstGeom>
          <a:noFill/>
        </p:spPr>
        <p:txBody>
          <a:bodyPr wrap="square" rtlCol="0">
            <a:spAutoFit/>
          </a:bodyPr>
          <a:lstStyle/>
          <a:p>
            <a:pPr algn="ctr"/>
            <a:r>
              <a:rPr lang="en-GB" b="1" dirty="0" err="1"/>
              <a:t>Atolla</a:t>
            </a:r>
            <a:r>
              <a:rPr lang="en-GB" b="1" dirty="0"/>
              <a:t> jellyfish</a:t>
            </a:r>
          </a:p>
        </p:txBody>
      </p:sp>
      <p:sp>
        <p:nvSpPr>
          <p:cNvPr id="14" name="TextBox 1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94B75B6-8501-46FE-BC1B-AB3CC59166EA}"/>
              </a:ext>
            </a:extLst>
          </p:cNvPr>
          <p:cNvSpPr txBox="1"/>
          <p:nvPr/>
        </p:nvSpPr>
        <p:spPr>
          <a:xfrm>
            <a:off x="4311651" y="3674901"/>
            <a:ext cx="2155434" cy="369332"/>
          </a:xfrm>
          <a:prstGeom prst="rect">
            <a:avLst/>
          </a:prstGeom>
          <a:noFill/>
        </p:spPr>
        <p:txBody>
          <a:bodyPr wrap="square" rtlCol="0">
            <a:spAutoFit/>
          </a:bodyPr>
          <a:lstStyle/>
          <a:p>
            <a:pPr algn="ctr"/>
            <a:r>
              <a:rPr lang="en-GB" b="1" dirty="0" err="1"/>
              <a:t>Clusterwink</a:t>
            </a:r>
            <a:r>
              <a:rPr lang="en-GB" b="1" dirty="0"/>
              <a:t> snail</a:t>
            </a:r>
          </a:p>
        </p:txBody>
      </p:sp>
      <p:sp>
        <p:nvSpPr>
          <p:cNvPr id="15" name="TextBox 1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CFF14DB-846F-4B9C-B50C-25788323E6EB}"/>
              </a:ext>
            </a:extLst>
          </p:cNvPr>
          <p:cNvSpPr txBox="1"/>
          <p:nvPr/>
        </p:nvSpPr>
        <p:spPr>
          <a:xfrm>
            <a:off x="6495660" y="3674901"/>
            <a:ext cx="2155434" cy="369332"/>
          </a:xfrm>
          <a:prstGeom prst="rect">
            <a:avLst/>
          </a:prstGeom>
          <a:noFill/>
        </p:spPr>
        <p:txBody>
          <a:bodyPr wrap="square" rtlCol="0">
            <a:spAutoFit/>
          </a:bodyPr>
          <a:lstStyle/>
          <a:p>
            <a:pPr algn="ctr"/>
            <a:r>
              <a:rPr lang="en-GB" b="1" dirty="0"/>
              <a:t>Black dragonfish</a:t>
            </a:r>
          </a:p>
        </p:txBody>
      </p:sp>
      <p:sp>
        <p:nvSpPr>
          <p:cNvPr id="16" name="TextBox 1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34FD8D8-C902-45BB-9E4F-BE70ADB62699}"/>
              </a:ext>
            </a:extLst>
          </p:cNvPr>
          <p:cNvSpPr txBox="1"/>
          <p:nvPr/>
        </p:nvSpPr>
        <p:spPr>
          <a:xfrm>
            <a:off x="7055242" y="3093955"/>
            <a:ext cx="1549008" cy="369332"/>
          </a:xfrm>
          <a:prstGeom prst="rect">
            <a:avLst/>
          </a:prstGeom>
          <a:noFill/>
        </p:spPr>
        <p:txBody>
          <a:bodyPr wrap="square" rtlCol="0">
            <a:spAutoFit/>
          </a:bodyPr>
          <a:lstStyle/>
          <a:p>
            <a:pPr algn="ctr"/>
            <a:r>
              <a:rPr lang="en-GB" b="1" dirty="0" err="1"/>
              <a:t>Tomopteris</a:t>
            </a:r>
            <a:endParaRPr lang="en-GB" b="1" dirty="0"/>
          </a:p>
        </p:txBody>
      </p:sp>
      <p:sp>
        <p:nvSpPr>
          <p:cNvPr id="4" name="Rectang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6C901CD-D414-435B-9D8A-B0444F213775}"/>
              </a:ext>
            </a:extLst>
          </p:cNvPr>
          <p:cNvSpPr/>
          <p:nvPr/>
        </p:nvSpPr>
        <p:spPr>
          <a:xfrm>
            <a:off x="688085" y="4199260"/>
            <a:ext cx="3321941" cy="757130"/>
          </a:xfrm>
          <a:prstGeom prst="rect">
            <a:avLst/>
          </a:prstGeom>
        </p:spPr>
        <p:txBody>
          <a:bodyPr wrap="square">
            <a:spAutoFit/>
          </a:bodyPr>
          <a:lstStyle/>
          <a:p>
            <a:pPr>
              <a:lnSpc>
                <a:spcPct val="120000"/>
              </a:lnSpc>
            </a:pPr>
            <a:r>
              <a:rPr lang="en-US" dirty="0">
                <a:latin typeface="Twinkl" pitchFamily="50" charset="0"/>
              </a:rPr>
              <a:t>Other glowing organisms can include certain types of;</a:t>
            </a:r>
          </a:p>
        </p:txBody>
      </p:sp>
      <p:sp>
        <p:nvSpPr>
          <p:cNvPr id="18" name="TextBox 1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5F51C4D-6209-457D-9AFD-A9AC1C54711C}"/>
              </a:ext>
            </a:extLst>
          </p:cNvPr>
          <p:cNvSpPr txBox="1"/>
          <p:nvPr/>
        </p:nvSpPr>
        <p:spPr>
          <a:xfrm>
            <a:off x="587375" y="4869284"/>
            <a:ext cx="6836352"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t>Small invertebrates</a:t>
            </a:r>
          </a:p>
          <a:p>
            <a:pPr marL="285750" indent="-285750">
              <a:buFont typeface="Arial" panose="020B0604020202020204" pitchFamily="34" charset="0"/>
              <a:buChar char="•"/>
            </a:pPr>
            <a:r>
              <a:rPr lang="en-GB" b="1" dirty="0"/>
              <a:t>Fungi</a:t>
            </a:r>
          </a:p>
          <a:p>
            <a:pPr marL="285750" indent="-285750">
              <a:buFont typeface="Arial" panose="020B0604020202020204" pitchFamily="34" charset="0"/>
              <a:buChar char="•"/>
            </a:pPr>
            <a:r>
              <a:rPr lang="en-GB" b="1" dirty="0"/>
              <a:t>Flies</a:t>
            </a:r>
          </a:p>
          <a:p>
            <a:pPr marL="285750" indent="-285750">
              <a:buFont typeface="Arial" panose="020B0604020202020204" pitchFamily="34" charset="0"/>
              <a:buChar char="•"/>
            </a:pPr>
            <a:r>
              <a:rPr lang="en-GB" b="1" dirty="0"/>
              <a:t>Worms</a:t>
            </a:r>
          </a:p>
          <a:p>
            <a:pPr marL="285750" indent="-285750">
              <a:buFont typeface="Arial" panose="020B0604020202020204" pitchFamily="34" charset="0"/>
              <a:buChar char="•"/>
            </a:pPr>
            <a:r>
              <a:rPr lang="en-GB" b="1" dirty="0"/>
              <a:t>Snails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18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804394" y="861767"/>
            <a:ext cx="6898192" cy="5094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213831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Rounded Corners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F914BE0-77AE-4BCA-AFAC-8B8680DFB645}"/>
              </a:ext>
            </a:extLst>
          </p:cNvPr>
          <p:cNvSpPr/>
          <p:nvPr/>
        </p:nvSpPr>
        <p:spPr>
          <a:xfrm>
            <a:off x="-763397" y="658532"/>
            <a:ext cx="5335397" cy="931185"/>
          </a:xfrm>
          <a:prstGeom prst="roundRect">
            <a:avLst>
              <a:gd name="adj" fmla="val 50000"/>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1" y="628967"/>
            <a:ext cx="4133849" cy="994306"/>
          </a:xfrm>
        </p:spPr>
        <p:txBody>
          <a:bodyPr/>
          <a:lstStyle/>
          <a:p>
            <a:r>
              <a:rPr lang="en-GB" sz="3600" dirty="0">
                <a:solidFill>
                  <a:schemeClr val="bg1"/>
                </a:solidFill>
                <a:latin typeface="+mn-lt"/>
              </a:rPr>
              <a:t>Why?</a:t>
            </a:r>
          </a:p>
        </p:txBody>
      </p:sp>
      <p:sp>
        <p:nvSpPr>
          <p:cNvPr id="9" name="Rectangle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54AC382-BFB8-4EBE-B712-1DFAC1EC1C02}"/>
              </a:ext>
            </a:extLst>
          </p:cNvPr>
          <p:cNvSpPr/>
          <p:nvPr/>
        </p:nvSpPr>
        <p:spPr>
          <a:xfrm>
            <a:off x="755650" y="1788763"/>
            <a:ext cx="5949950" cy="923330"/>
          </a:xfrm>
          <a:prstGeom prst="rect">
            <a:avLst/>
          </a:prstGeom>
        </p:spPr>
        <p:txBody>
          <a:bodyPr wrap="square">
            <a:spAutoFit/>
          </a:bodyPr>
          <a:lstStyle/>
          <a:p>
            <a:r>
              <a:rPr lang="en-US" dirty="0">
                <a:latin typeface="Twinkl" pitchFamily="50" charset="0"/>
              </a:rPr>
              <a:t>It is thought that bioluminescence is used by organisms to lure prey, communicate, deal with a build-up of harmful chemicals and protect against predators.</a:t>
            </a:r>
          </a:p>
        </p:txBody>
      </p:sp>
      <p:sp>
        <p:nvSpPr>
          <p:cNvPr id="3" name="Rectang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23864A2-71E0-41E6-ACC8-6ADC8CA8D348}"/>
              </a:ext>
            </a:extLst>
          </p:cNvPr>
          <p:cNvSpPr/>
          <p:nvPr/>
        </p:nvSpPr>
        <p:spPr>
          <a:xfrm>
            <a:off x="755649" y="2911139"/>
            <a:ext cx="7632699" cy="1477328"/>
          </a:xfrm>
          <a:prstGeom prst="rect">
            <a:avLst/>
          </a:prstGeom>
        </p:spPr>
        <p:txBody>
          <a:bodyPr wrap="square">
            <a:spAutoFit/>
          </a:bodyPr>
          <a:lstStyle/>
          <a:p>
            <a:r>
              <a:rPr lang="en-US" b="1" dirty="0">
                <a:latin typeface="Twinkl" pitchFamily="50" charset="0"/>
              </a:rPr>
              <a:t>Answers Coming to Light</a:t>
            </a:r>
          </a:p>
          <a:p>
            <a:r>
              <a:rPr lang="en-US" dirty="0">
                <a:latin typeface="Twinkl" pitchFamily="50" charset="0"/>
              </a:rPr>
              <a:t>We still do not know why many organisms use bioluminescence. Research is being done by scientists to discover why some living things want or need to create their own light. </a:t>
            </a:r>
            <a:r>
              <a:rPr lang="en-GB" dirty="0"/>
              <a:t>They are trying to answer questions like;</a:t>
            </a:r>
            <a:endParaRPr lang="en-US" dirty="0">
              <a:latin typeface="Twinkl" pitchFamily="50" charset="0"/>
            </a:endParaRPr>
          </a:p>
        </p:txBody>
      </p:sp>
      <p:sp>
        <p:nvSpPr>
          <p:cNvPr id="4" name="Rectang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33841DE-6EE2-419E-8319-1ECFBB18AA47}"/>
              </a:ext>
            </a:extLst>
          </p:cNvPr>
          <p:cNvSpPr/>
          <p:nvPr/>
        </p:nvSpPr>
        <p:spPr>
          <a:xfrm>
            <a:off x="755650" y="4388467"/>
            <a:ext cx="7632698" cy="1754326"/>
          </a:xfrm>
          <a:prstGeom prst="rect">
            <a:avLst/>
          </a:prstGeom>
        </p:spPr>
        <p:txBody>
          <a:bodyPr wrap="square">
            <a:spAutoFit/>
          </a:bodyPr>
          <a:lstStyle/>
          <a:p>
            <a:pPr marL="285750" indent="-285750">
              <a:buFont typeface="Arial" panose="020B0604020202020204" pitchFamily="34" charset="0"/>
              <a:buChar char="•"/>
            </a:pPr>
            <a:r>
              <a:rPr lang="en-US" dirty="0">
                <a:latin typeface="Twinkl" pitchFamily="50" charset="0"/>
              </a:rPr>
              <a:t>Why would a fungi use light?</a:t>
            </a:r>
          </a:p>
          <a:p>
            <a:pPr marL="285750" indent="-285750">
              <a:buFont typeface="Arial" panose="020B0604020202020204" pitchFamily="34" charset="0"/>
              <a:buChar char="•"/>
            </a:pPr>
            <a:r>
              <a:rPr lang="en-US" dirty="0">
                <a:latin typeface="Twinkl" pitchFamily="50" charset="0"/>
              </a:rPr>
              <a:t>What use is light to a worm living in the dark soil?</a:t>
            </a:r>
          </a:p>
          <a:p>
            <a:r>
              <a:rPr lang="en-US" dirty="0">
                <a:latin typeface="Twinkl" pitchFamily="50" charset="0"/>
              </a:rPr>
              <a:t>How is the light helpful to the organism creating it and other organisms?</a:t>
            </a:r>
          </a:p>
          <a:p>
            <a:r>
              <a:rPr lang="en-GB"/>
              <a:t>The search is on to find more living things that can create their own light. </a:t>
            </a:r>
            <a:r>
              <a:rPr lang="en-US">
                <a:latin typeface="Twinkl" pitchFamily="50" charset="0"/>
              </a:rPr>
              <a:t>However</a:t>
            </a:r>
            <a:r>
              <a:rPr lang="en-US" dirty="0">
                <a:latin typeface="Twinkl" pitchFamily="50" charset="0"/>
              </a:rPr>
              <a:t>, discovering them is a real challenge as they can only be seen in the dark.</a:t>
            </a:r>
          </a:p>
        </p:txBody>
      </p:sp>
      <p:sp>
        <p:nvSpPr>
          <p:cNvPr id="5" name="Rectangl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C8BBDAB-D27C-4E9A-BFFD-496E585B1DBC}"/>
              </a:ext>
            </a:extLst>
          </p:cNvPr>
          <p:cNvSpPr/>
          <p:nvPr/>
        </p:nvSpPr>
        <p:spPr>
          <a:xfrm>
            <a:off x="619125" y="2877583"/>
            <a:ext cx="7905750" cy="3351450"/>
          </a:xfrm>
          <a:prstGeom prst="rect">
            <a:avLst/>
          </a:prstGeom>
          <a:noFill/>
          <a:ln w="28575">
            <a:solidFill>
              <a:srgbClr val="E5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C9D5992-D674-4377-B7E4-6A25411950AF}"/>
              </a:ext>
            </a:extLst>
          </p:cNvPr>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16657"/>
          <a:stretch/>
        </p:blipFill>
        <p:spPr>
          <a:xfrm>
            <a:off x="5894856" y="549275"/>
            <a:ext cx="3249144" cy="220520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428198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2788" y="1544638"/>
            <a:ext cx="5168900" cy="3443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19" name="Title 20"/>
          <p:cNvSpPr>
            <a:spLocks noGrp="1"/>
          </p:cNvSpPr>
          <p:nvPr>
            <p:ph type="title"/>
          </p:nvPr>
        </p:nvSpPr>
        <p:spPr>
          <a:xfrm>
            <a:off x="457200" y="479425"/>
            <a:ext cx="8220075" cy="993775"/>
          </a:xfrm>
        </p:spPr>
        <p:txBody>
          <a:bodyPr/>
          <a:lstStyle/>
          <a:p>
            <a:pPr eaLnBrk="1" hangingPunct="1"/>
            <a:r>
              <a:rPr lang="en-GB" altLang="en-US" sz="3600" smtClean="0"/>
              <a:t>What Is Adaptation?</a:t>
            </a:r>
          </a:p>
        </p:txBody>
      </p:sp>
      <p:sp>
        <p:nvSpPr>
          <p:cNvPr id="5" name="Rectangle 4"/>
          <p:cNvSpPr/>
          <p:nvPr/>
        </p:nvSpPr>
        <p:spPr>
          <a:xfrm>
            <a:off x="1982788" y="4987925"/>
            <a:ext cx="5168900" cy="1121809"/>
          </a:xfrm>
          <a:prstGeom prst="rect">
            <a:avLst/>
          </a:prstGeom>
          <a:solidFill>
            <a:schemeClr val="accent5">
              <a:lumMod val="20000"/>
              <a:lumOff val="80000"/>
            </a:schemeClr>
          </a:solidFill>
        </p:spPr>
        <p:txBody>
          <a:bodyPr lIns="144000" tIns="144000" rIns="144000" bIns="144000">
            <a:spAutoFit/>
          </a:bodyPr>
          <a:lstStyle/>
          <a:p>
            <a:pPr algn="ctr" eaLnBrk="1" fontAlgn="auto" hangingPunct="1">
              <a:spcBef>
                <a:spcPts val="0"/>
              </a:spcBef>
              <a:spcAft>
                <a:spcPts val="0"/>
              </a:spcAft>
              <a:defRPr/>
            </a:pPr>
            <a:r>
              <a:rPr lang="en-GB" dirty="0"/>
              <a:t>Adaptation is the process of change by which </a:t>
            </a:r>
            <a:r>
              <a:rPr lang="en-GB" dirty="0" smtClean="0"/>
              <a:t/>
            </a:r>
            <a:br>
              <a:rPr lang="en-GB" dirty="0" smtClean="0"/>
            </a:br>
            <a:r>
              <a:rPr lang="en-GB" dirty="0" smtClean="0"/>
              <a:t>a </a:t>
            </a:r>
            <a:r>
              <a:rPr lang="en-GB" dirty="0"/>
              <a:t>species becomes better suited </a:t>
            </a:r>
            <a:r>
              <a:rPr lang="en-GB" dirty="0" smtClean="0"/>
              <a:t/>
            </a:r>
            <a:br>
              <a:rPr lang="en-GB" dirty="0" smtClean="0"/>
            </a:br>
            <a:r>
              <a:rPr lang="en-GB" dirty="0" smtClean="0"/>
              <a:t>to </a:t>
            </a:r>
            <a:r>
              <a:rPr lang="en-GB" dirty="0"/>
              <a:t>its environment.</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t>Why Must Animals Adapt?</a:t>
            </a:r>
          </a:p>
        </p:txBody>
      </p:sp>
      <p:sp>
        <p:nvSpPr>
          <p:cNvPr id="5" name="Rectangle 4"/>
          <p:cNvSpPr>
            <a:spLocks noChangeArrowheads="1"/>
          </p:cNvSpPr>
          <p:nvPr/>
        </p:nvSpPr>
        <p:spPr bwMode="auto">
          <a:xfrm>
            <a:off x="815975" y="1514475"/>
            <a:ext cx="7472363" cy="422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44000" tIns="72000" rIns="0" bIns="72000">
            <a:spAutoFit/>
          </a:bodyPr>
          <a:lstStyle>
            <a:lvl1pPr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Animals adapt when their natural habitat changes.</a:t>
            </a:r>
          </a:p>
        </p:txBody>
      </p:sp>
      <p:pic>
        <p:nvPicPr>
          <p:cNvPr id="10244" name="Picture 1"/>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74" r="890"/>
          <a:stretch>
            <a:fillRect/>
          </a:stretch>
        </p:blipFill>
        <p:spPr bwMode="auto">
          <a:xfrm>
            <a:off x="3949700" y="2239963"/>
            <a:ext cx="4338638" cy="2803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Rectangle 5"/>
          <p:cNvSpPr/>
          <p:nvPr/>
        </p:nvSpPr>
        <p:spPr>
          <a:xfrm>
            <a:off x="815975" y="2239963"/>
            <a:ext cx="3133725" cy="1676400"/>
          </a:xfrm>
          <a:prstGeom prst="rect">
            <a:avLst/>
          </a:prstGeom>
          <a:solidFill>
            <a:schemeClr val="accent5">
              <a:lumMod val="20000"/>
              <a:lumOff val="80000"/>
            </a:schemeClr>
          </a:solidFill>
        </p:spPr>
        <p:txBody>
          <a:bodyPr lIns="144000" tIns="144000" rIns="144000" bIns="144000">
            <a:spAutoFit/>
          </a:bodyPr>
          <a:lstStyle/>
          <a:p>
            <a:pPr indent="-228600" eaLnBrk="1" fontAlgn="auto" hangingPunct="1">
              <a:spcBef>
                <a:spcPts val="0"/>
              </a:spcBef>
              <a:spcAft>
                <a:spcPts val="0"/>
              </a:spcAft>
              <a:defRPr/>
            </a:pPr>
            <a:r>
              <a:rPr lang="en-GB" dirty="0"/>
              <a:t>In Canada, winters can bring extreme changes in weather. In order to survive through the cold winters, animal species must adapt.</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t>How Do Animals Adapt?</a:t>
            </a:r>
          </a:p>
        </p:txBody>
      </p:sp>
      <p:sp>
        <p:nvSpPr>
          <p:cNvPr id="5" name="Rectangle 4"/>
          <p:cNvSpPr>
            <a:spLocks noChangeArrowheads="1"/>
          </p:cNvSpPr>
          <p:nvPr/>
        </p:nvSpPr>
        <p:spPr bwMode="auto">
          <a:xfrm>
            <a:off x="755650" y="1514475"/>
            <a:ext cx="7632700" cy="976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Each animal has certain features that helps it adapt to its environment. For example, the polar bear does not hibernate in winter like the grizzly bear does. Polar bears have features that help them adapt to the cold:</a:t>
            </a:r>
          </a:p>
        </p:txBody>
      </p:sp>
      <p:sp>
        <p:nvSpPr>
          <p:cNvPr id="8" name="Oval 7"/>
          <p:cNvSpPr/>
          <p:nvPr/>
        </p:nvSpPr>
        <p:spPr>
          <a:xfrm>
            <a:off x="5494338" y="3513138"/>
            <a:ext cx="2619375" cy="261937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a:spLocks noChangeArrowheads="1"/>
          </p:cNvSpPr>
          <p:nvPr/>
        </p:nvSpPr>
        <p:spPr bwMode="auto">
          <a:xfrm>
            <a:off x="663575" y="2635250"/>
            <a:ext cx="4572000" cy="1754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GB" altLang="en-US">
                <a:solidFill>
                  <a:schemeClr val="tx1"/>
                </a:solidFill>
              </a:rPr>
              <a:t>They have thick fur coats.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a layer of fat under their fur.</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hair on their paws that helps them avoid slipping on the ice.</a:t>
            </a:r>
          </a:p>
        </p:txBody>
      </p:sp>
      <p:pic>
        <p:nvPicPr>
          <p:cNvPr id="11270" name="Picture 5"/>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43575" y="2763838"/>
            <a:ext cx="2120900" cy="3251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684991" y="1808696"/>
            <a:ext cx="5703359" cy="3519468"/>
            <a:chOff x="2684991" y="1808696"/>
            <a:chExt cx="5703359" cy="3519468"/>
          </a:xfrm>
        </p:grpSpPr>
        <p:sp>
          <p:nvSpPr>
            <p:cNvPr id="3" name="Rectangle 2"/>
            <p:cNvSpPr/>
            <p:nvPr/>
          </p:nvSpPr>
          <p:spPr>
            <a:xfrm>
              <a:off x="2684991" y="1808696"/>
              <a:ext cx="5703359" cy="351946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15934" y="1911843"/>
              <a:ext cx="3420533" cy="3416320"/>
            </a:xfrm>
            <a:prstGeom prst="rect">
              <a:avLst/>
            </a:prstGeom>
          </p:spPr>
          <p:txBody>
            <a:bodyPr wrap="square">
              <a:spAutoFit/>
            </a:bodyPr>
            <a:lstStyle/>
            <a:p>
              <a:pPr eaLnBrk="1" fontAlgn="auto" hangingPunct="1">
                <a:spcBef>
                  <a:spcPts val="0"/>
                </a:spcBef>
                <a:spcAft>
                  <a:spcPts val="0"/>
                </a:spcAft>
                <a:defRPr/>
              </a:pPr>
              <a:r>
                <a:rPr lang="en-GB" dirty="0"/>
                <a:t>Sloths are adapted to survive in tropical rainforests. They have very sharp claws which helps them to climb trees.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Sloths spend most of their </a:t>
              </a:r>
              <a:r>
                <a:rPr lang="en-GB" dirty="0" smtClean="0"/>
                <a:t/>
              </a:r>
              <a:br>
                <a:rPr lang="en-GB" dirty="0" smtClean="0"/>
              </a:br>
              <a:r>
                <a:rPr lang="en-GB" dirty="0" smtClean="0"/>
                <a:t>lives </a:t>
              </a:r>
              <a:r>
                <a:rPr lang="en-GB" dirty="0"/>
                <a:t>in tree tops to avoid the predators living on the floor </a:t>
              </a:r>
              <a:r>
                <a:rPr lang="en-GB" dirty="0" smtClean="0"/>
                <a:t/>
              </a:r>
              <a:br>
                <a:rPr lang="en-GB" dirty="0" smtClean="0"/>
              </a:br>
              <a:r>
                <a:rPr lang="en-GB" dirty="0" smtClean="0"/>
                <a:t>of </a:t>
              </a:r>
              <a:r>
                <a:rPr lang="en-GB" dirty="0"/>
                <a:t>the rainforest. Green algae grows on sloths fur which help to camouflage sloths from </a:t>
              </a:r>
              <a:r>
                <a:rPr lang="en-GB" dirty="0" smtClean="0"/>
                <a:t/>
              </a:r>
              <a:br>
                <a:rPr lang="en-GB" dirty="0" smtClean="0"/>
              </a:br>
              <a:r>
                <a:rPr lang="en-GB" dirty="0" smtClean="0"/>
                <a:t>their </a:t>
              </a:r>
              <a:r>
                <a:rPr lang="en-GB" dirty="0"/>
                <a:t>predators.</a:t>
              </a:r>
            </a:p>
          </p:txBody>
        </p:sp>
      </p:grpSp>
      <p:sp>
        <p:nvSpPr>
          <p:cNvPr id="14339" name="Title 20"/>
          <p:cNvSpPr>
            <a:spLocks noGrp="1"/>
          </p:cNvSpPr>
          <p:nvPr>
            <p:ph type="title"/>
          </p:nvPr>
        </p:nvSpPr>
        <p:spPr>
          <a:xfrm>
            <a:off x="457200" y="479425"/>
            <a:ext cx="8220075" cy="993775"/>
          </a:xfrm>
        </p:spPr>
        <p:txBody>
          <a:bodyPr/>
          <a:lstStyle/>
          <a:p>
            <a:pPr algn="ctr" eaLnBrk="1" hangingPunct="1"/>
            <a:r>
              <a:rPr lang="en-GB" altLang="en-US" sz="3600" dirty="0" smtClean="0"/>
              <a:t>Sloth</a:t>
            </a:r>
          </a:p>
        </p:txBody>
      </p:sp>
      <p:pic>
        <p:nvPicPr>
          <p:cNvPr id="2" name="Picture 1"/>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5318" r="8746"/>
          <a:stretch/>
        </p:blipFill>
        <p:spPr>
          <a:xfrm>
            <a:off x="755650" y="1630896"/>
            <a:ext cx="3858683" cy="3901440"/>
          </a:xfrm>
          <a:prstGeom prst="ellipse">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55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018119" y="1845734"/>
            <a:ext cx="5645150" cy="3760758"/>
            <a:chOff x="1018119" y="1845734"/>
            <a:chExt cx="5645150" cy="3760758"/>
          </a:xfrm>
        </p:grpSpPr>
        <p:sp>
          <p:nvSpPr>
            <p:cNvPr id="3" name="Rectangle 2"/>
            <p:cNvSpPr/>
            <p:nvPr/>
          </p:nvSpPr>
          <p:spPr>
            <a:xfrm>
              <a:off x="1018119" y="1845734"/>
              <a:ext cx="5645150" cy="376075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17601" y="1913173"/>
              <a:ext cx="3640667" cy="3693319"/>
            </a:xfrm>
            <a:prstGeom prst="rect">
              <a:avLst/>
            </a:prstGeom>
          </p:spPr>
          <p:txBody>
            <a:bodyPr wrap="square">
              <a:spAutoFit/>
            </a:bodyPr>
            <a:lstStyle/>
            <a:p>
              <a:pPr eaLnBrk="1" fontAlgn="auto" hangingPunct="1">
                <a:spcBef>
                  <a:spcPts val="0"/>
                </a:spcBef>
                <a:spcAft>
                  <a:spcPts val="0"/>
                </a:spcAft>
                <a:defRPr/>
              </a:pPr>
              <a:r>
                <a:rPr lang="en-GB" dirty="0"/>
                <a:t>Whales are adapted to help them survive in the oceans. They are streamlined and can travel through water easily using </a:t>
              </a:r>
              <a:r>
                <a:rPr lang="en-GB" dirty="0" smtClean="0"/>
                <a:t/>
              </a:r>
              <a:br>
                <a:rPr lang="en-GB" dirty="0" smtClean="0"/>
              </a:br>
              <a:r>
                <a:rPr lang="en-GB" dirty="0" smtClean="0"/>
                <a:t>their </a:t>
              </a:r>
              <a:r>
                <a:rPr lang="en-GB" dirty="0"/>
                <a:t>flippers.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Whales are warm-blooded mammals and have a thick </a:t>
              </a:r>
              <a:br>
                <a:rPr lang="en-GB" dirty="0"/>
              </a:br>
              <a:r>
                <a:rPr lang="en-GB" dirty="0" smtClean="0"/>
                <a:t>layer </a:t>
              </a:r>
              <a:r>
                <a:rPr lang="en-GB" dirty="0"/>
                <a:t>of blubber under their </a:t>
              </a:r>
              <a:r>
                <a:rPr lang="en-GB" dirty="0" smtClean="0"/>
                <a:t/>
              </a:r>
              <a:br>
                <a:rPr lang="en-GB" dirty="0" smtClean="0"/>
              </a:br>
              <a:r>
                <a:rPr lang="en-GB" dirty="0" smtClean="0"/>
                <a:t>skin </a:t>
              </a:r>
              <a:r>
                <a:rPr lang="en-GB" dirty="0"/>
                <a:t>to keep them warm. They have blow holes on top of their heads which let them breathe air in and out.</a:t>
              </a:r>
            </a:p>
          </p:txBody>
        </p:sp>
      </p:grpSp>
      <p:sp>
        <p:nvSpPr>
          <p:cNvPr id="15363" name="Title 20"/>
          <p:cNvSpPr>
            <a:spLocks noGrp="1"/>
          </p:cNvSpPr>
          <p:nvPr>
            <p:ph type="title"/>
          </p:nvPr>
        </p:nvSpPr>
        <p:spPr>
          <a:xfrm>
            <a:off x="461963" y="439738"/>
            <a:ext cx="8220075" cy="993775"/>
          </a:xfrm>
        </p:spPr>
        <p:txBody>
          <a:bodyPr/>
          <a:lstStyle/>
          <a:p>
            <a:pPr algn="ctr" eaLnBrk="1" hangingPunct="1"/>
            <a:r>
              <a:rPr lang="en-GB" altLang="en-US" sz="3600" dirty="0" smtClean="0"/>
              <a:t>Whale</a:t>
            </a:r>
          </a:p>
        </p:txBody>
      </p:sp>
      <p:pic>
        <p:nvPicPr>
          <p:cNvPr id="2" name="Picture 1"/>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30895"/>
          <a:stretch/>
        </p:blipFill>
        <p:spPr>
          <a:xfrm>
            <a:off x="4366683" y="1617133"/>
            <a:ext cx="4021667" cy="4028281"/>
          </a:xfrm>
          <a:prstGeom prst="ellipse">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217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887133" y="1803401"/>
            <a:ext cx="5613399" cy="3750704"/>
            <a:chOff x="2887133" y="1583267"/>
            <a:chExt cx="5613399" cy="3750704"/>
          </a:xfrm>
        </p:grpSpPr>
        <p:sp>
          <p:nvSpPr>
            <p:cNvPr id="3" name="Rectangle 2"/>
            <p:cNvSpPr/>
            <p:nvPr/>
          </p:nvSpPr>
          <p:spPr>
            <a:xfrm>
              <a:off x="2887133" y="1583267"/>
              <a:ext cx="5613399" cy="3750703"/>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62496" y="1640652"/>
              <a:ext cx="3695702" cy="3693319"/>
            </a:xfrm>
            <a:prstGeom prst="rect">
              <a:avLst/>
            </a:prstGeom>
          </p:spPr>
          <p:txBody>
            <a:bodyPr wrap="square">
              <a:spAutoFit/>
            </a:bodyPr>
            <a:lstStyle/>
            <a:p>
              <a:pPr eaLnBrk="1" fontAlgn="auto" hangingPunct="1">
                <a:spcBef>
                  <a:spcPts val="0"/>
                </a:spcBef>
                <a:spcAft>
                  <a:spcPts val="0"/>
                </a:spcAft>
                <a:defRPr/>
              </a:pPr>
              <a:r>
                <a:rPr lang="en-GB" dirty="0"/>
                <a:t>Elephants eat plants and are adapted to survive in savannahs, forests and deserts. Their cushioned feet help them to walk silently which helps them avoid predators.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Elephants have very large ears to cool them down. They also have a long trunk which they use for many things </a:t>
              </a:r>
              <a:r>
                <a:rPr lang="en-GB" dirty="0" smtClean="0"/>
                <a:t>including showering</a:t>
              </a:r>
              <a:r>
                <a:rPr lang="en-GB" dirty="0"/>
                <a:t>,  making trumpeting sounds and picking things up.</a:t>
              </a:r>
            </a:p>
          </p:txBody>
        </p:sp>
      </p:grpSp>
      <p:sp>
        <p:nvSpPr>
          <p:cNvPr id="16387" name="Title 20"/>
          <p:cNvSpPr>
            <a:spLocks noGrp="1"/>
          </p:cNvSpPr>
          <p:nvPr>
            <p:ph type="title"/>
          </p:nvPr>
        </p:nvSpPr>
        <p:spPr>
          <a:xfrm>
            <a:off x="457200" y="479425"/>
            <a:ext cx="8220075" cy="993775"/>
          </a:xfrm>
        </p:spPr>
        <p:txBody>
          <a:bodyPr/>
          <a:lstStyle/>
          <a:p>
            <a:pPr algn="ctr" eaLnBrk="1" hangingPunct="1"/>
            <a:r>
              <a:rPr lang="en-GB" altLang="en-US" sz="3600" dirty="0" smtClean="0"/>
              <a:t>Elephant</a:t>
            </a:r>
          </a:p>
        </p:txBody>
      </p:sp>
      <p:pic>
        <p:nvPicPr>
          <p:cNvPr id="2" name="Picture 1"/>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8721" r="14701"/>
          <a:stretch/>
        </p:blipFill>
        <p:spPr>
          <a:xfrm>
            <a:off x="637116" y="1693334"/>
            <a:ext cx="4004733" cy="4010025"/>
          </a:xfrm>
          <a:prstGeom prst="ellipse">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92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717800" y="2237315"/>
            <a:ext cx="5454650" cy="2506804"/>
          </a:xfrm>
          <a:prstGeom prst="rect">
            <a:avLst/>
          </a:prstGeom>
          <a:solidFill>
            <a:schemeClr val="accent5">
              <a:lumMod val="20000"/>
              <a:lumOff val="80000"/>
            </a:schemeClr>
          </a:solidFill>
        </p:spPr>
        <p:txBody>
          <a:bodyPr wrap="square" lIns="1440000" tIns="144000" rIns="144000" bIns="144000">
            <a:spAutoFit/>
          </a:bodyPr>
          <a:lstStyle/>
          <a:p>
            <a:pPr algn="r" eaLnBrk="1" fontAlgn="auto" hangingPunct="1">
              <a:spcBef>
                <a:spcPts val="0"/>
              </a:spcBef>
              <a:spcAft>
                <a:spcPts val="0"/>
              </a:spcAft>
              <a:defRPr/>
            </a:pPr>
            <a:r>
              <a:rPr lang="en-GB" dirty="0"/>
              <a:t>A walrus is adapted to live in very cold places. The bottom of a walrus’ flippers are bumpy to help them grip onto the ice. A walrus’ tusks help them climb out of the water</a:t>
            </a:r>
            <a:r>
              <a:rPr lang="en-GB" dirty="0" smtClean="0"/>
              <a:t>.</a:t>
            </a:r>
          </a:p>
          <a:p>
            <a:pPr algn="r" eaLnBrk="1" fontAlgn="auto" hangingPunct="1">
              <a:spcBef>
                <a:spcPts val="0"/>
              </a:spcBef>
              <a:spcAft>
                <a:spcPts val="0"/>
              </a:spcAft>
              <a:defRPr/>
            </a:pPr>
            <a:endParaRPr lang="en-GB" dirty="0">
              <a:latin typeface="+mn-lt"/>
            </a:endParaRPr>
          </a:p>
          <a:p>
            <a:pPr algn="r" eaLnBrk="1" fontAlgn="auto" hangingPunct="1">
              <a:spcBef>
                <a:spcPts val="0"/>
              </a:spcBef>
              <a:spcAft>
                <a:spcPts val="0"/>
              </a:spcAft>
              <a:defRPr/>
            </a:pPr>
            <a:r>
              <a:rPr lang="en-GB" dirty="0"/>
              <a:t>They have a thick layer of fat to protect them from getting too cold</a:t>
            </a:r>
            <a:r>
              <a:rPr lang="en-GB" dirty="0" smtClean="0"/>
              <a:t>.</a:t>
            </a:r>
            <a:endParaRPr lang="en-GB" dirty="0"/>
          </a:p>
        </p:txBody>
      </p:sp>
      <p:pic>
        <p:nvPicPr>
          <p:cNvPr id="2" name="Picture 1"/>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54" t="1686" r="26474" b="1686"/>
          <a:stretch/>
        </p:blipFill>
        <p:spPr>
          <a:xfrm>
            <a:off x="1333381" y="2188492"/>
            <a:ext cx="2626124" cy="2626124"/>
          </a:xfrm>
          <a:prstGeom prst="ellipse">
            <a:avLst/>
          </a:prstGeom>
        </p:spPr>
      </p:pic>
      <p:sp>
        <p:nvSpPr>
          <p:cNvPr id="14340" name="Title 20"/>
          <p:cNvSpPr>
            <a:spLocks noGrp="1"/>
          </p:cNvSpPr>
          <p:nvPr>
            <p:ph type="title"/>
          </p:nvPr>
        </p:nvSpPr>
        <p:spPr>
          <a:xfrm>
            <a:off x="457200" y="479425"/>
            <a:ext cx="8220075" cy="993775"/>
          </a:xfrm>
        </p:spPr>
        <p:txBody>
          <a:bodyPr/>
          <a:lstStyle/>
          <a:p>
            <a:pPr eaLnBrk="1" hangingPunct="1"/>
            <a:r>
              <a:rPr lang="en-GB" altLang="en-US" sz="3600" smtClean="0"/>
              <a:t>Walrus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349375" y="2245781"/>
            <a:ext cx="5249863" cy="2506804"/>
          </a:xfrm>
          <a:prstGeom prst="rect">
            <a:avLst/>
          </a:prstGeom>
          <a:solidFill>
            <a:schemeClr val="accent5">
              <a:lumMod val="20000"/>
              <a:lumOff val="80000"/>
            </a:schemeClr>
          </a:solidFill>
        </p:spPr>
        <p:txBody>
          <a:bodyPr lIns="144000" tIns="144000" rIns="1440000" bIns="144000">
            <a:spAutoFit/>
          </a:bodyPr>
          <a:lstStyle/>
          <a:p>
            <a:pPr eaLnBrk="1" fontAlgn="auto" hangingPunct="1">
              <a:spcBef>
                <a:spcPts val="0"/>
              </a:spcBef>
              <a:spcAft>
                <a:spcPts val="0"/>
              </a:spcAft>
              <a:defRPr/>
            </a:pPr>
            <a:r>
              <a:rPr lang="en-GB" dirty="0"/>
              <a:t>Porcupines are adapted to live in forests. They have sharp quills to help them if they are in trouble with another animal.</a:t>
            </a:r>
          </a:p>
          <a:p>
            <a:pPr eaLnBrk="1" fontAlgn="auto" hangingPunct="1">
              <a:spcBef>
                <a:spcPts val="0"/>
              </a:spcBef>
              <a:spcAft>
                <a:spcPts val="0"/>
              </a:spcAft>
              <a:defRPr/>
            </a:pPr>
            <a:endParaRPr lang="en-GB" dirty="0">
              <a:latin typeface="+mn-lt"/>
            </a:endParaRPr>
          </a:p>
          <a:p>
            <a:pPr eaLnBrk="1" fontAlgn="auto" hangingPunct="1">
              <a:spcBef>
                <a:spcPts val="0"/>
              </a:spcBef>
              <a:spcAft>
                <a:spcPts val="0"/>
              </a:spcAft>
              <a:defRPr/>
            </a:pPr>
            <a:r>
              <a:rPr lang="en-GB" dirty="0"/>
              <a:t>They are great tree climbers because they have thick pads under their paws.</a:t>
            </a:r>
          </a:p>
        </p:txBody>
      </p:sp>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3452" r="1279" b="16771"/>
          <a:stretch/>
        </p:blipFill>
        <p:spPr>
          <a:xfrm>
            <a:off x="5286429" y="2188492"/>
            <a:ext cx="2626125" cy="2626123"/>
          </a:xfrm>
          <a:prstGeom prst="ellipse">
            <a:avLst/>
          </a:prstGeom>
        </p:spPr>
      </p:pic>
      <p:sp>
        <p:nvSpPr>
          <p:cNvPr id="15364" name="Title 20"/>
          <p:cNvSpPr>
            <a:spLocks noGrp="1"/>
          </p:cNvSpPr>
          <p:nvPr>
            <p:ph type="title"/>
          </p:nvPr>
        </p:nvSpPr>
        <p:spPr>
          <a:xfrm>
            <a:off x="457200" y="479425"/>
            <a:ext cx="8220075" cy="993775"/>
          </a:xfrm>
        </p:spPr>
        <p:txBody>
          <a:bodyPr/>
          <a:lstStyle/>
          <a:p>
            <a:pPr eaLnBrk="1" hangingPunct="1"/>
            <a:r>
              <a:rPr lang="en-GB" altLang="en-US" sz="3600" smtClean="0"/>
              <a:t>Porcupine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TotalTime>
  <Words>803</Words>
  <Application>Microsoft Macintosh PowerPoint</Application>
  <PresentationFormat>On-screen Show (4:3)</PresentationFormat>
  <Paragraphs>66</Paragraphs>
  <Slides>15</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Twinkl</vt:lpstr>
      <vt:lpstr>Calibri</vt:lpstr>
      <vt:lpstr>Sassoon Infant Rg</vt:lpstr>
      <vt:lpstr>Office Theme</vt:lpstr>
      <vt:lpstr>Slide 1</vt:lpstr>
      <vt:lpstr>What Is Adaptation?</vt:lpstr>
      <vt:lpstr>Why Must Animals Adapt?</vt:lpstr>
      <vt:lpstr>How Do Animals Adapt?</vt:lpstr>
      <vt:lpstr>Sloth</vt:lpstr>
      <vt:lpstr>Whale</vt:lpstr>
      <vt:lpstr>Elephant</vt:lpstr>
      <vt:lpstr>Walrus</vt:lpstr>
      <vt:lpstr>Porcupine</vt:lpstr>
      <vt:lpstr>Snowy Owl</vt:lpstr>
      <vt:lpstr>Do Humans Adapt?</vt:lpstr>
      <vt:lpstr>Slide 12</vt:lpstr>
      <vt:lpstr>Let There Be Light!</vt:lpstr>
      <vt:lpstr>Slide 14</vt:lpstr>
      <vt:lpstr>Why?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MacBook Pro</cp:lastModifiedBy>
  <cp:revision>144</cp:revision>
  <dcterms:created xsi:type="dcterms:W3CDTF">2020-05-29T16:12:45Z</dcterms:created>
  <dcterms:modified xsi:type="dcterms:W3CDTF">2020-05-29T16:19:36Z</dcterms:modified>
</cp:coreProperties>
</file>