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68" r:id="rId4"/>
    <p:sldId id="269" r:id="rId5"/>
    <p:sldId id="270" r:id="rId6"/>
    <p:sldId id="272" r:id="rId7"/>
    <p:sldId id="271" r:id="rId8"/>
    <p:sldId id="267" r:id="rId9"/>
  </p:sldIdLst>
  <p:sldSz cx="9144000" cy="6858000" type="screen4x3"/>
  <p:notesSz cx="6858000" cy="9144000"/>
  <p:embeddedFontLst>
    <p:embeddedFont>
      <p:font typeface="Twinkl" panose="020B0604020202020204" charset="0"/>
      <p:regular r:id="rId12"/>
      <p:bold r:id="rId13"/>
    </p:embeddedFont>
    <p:embeddedFont>
      <p:font typeface="Sassoon Infant Rg" panose="02000503030000020003" charset="0"/>
      <p:regular r:id="rId14"/>
      <p:bold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C"/>
    <a:srgbClr val="90C7E5"/>
    <a:srgbClr val="F3FBFD"/>
    <a:srgbClr val="18A0DB"/>
    <a:srgbClr val="DE1E5A"/>
    <a:srgbClr val="BC0105"/>
    <a:srgbClr val="4DB1E3"/>
    <a:srgbClr val="80C1EB"/>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5" d="100"/>
          <a:sy n="85" d="100"/>
        </p:scale>
        <p:origin x="948" y="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17/01/2021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17/01/2021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Is Shabbat?</a:t>
            </a:r>
          </a:p>
        </p:txBody>
      </p:sp>
      <p:sp>
        <p:nvSpPr>
          <p:cNvPr id="5" name="Rectangle 4"/>
          <p:cNvSpPr/>
          <p:nvPr/>
        </p:nvSpPr>
        <p:spPr>
          <a:xfrm>
            <a:off x="755650" y="1446834"/>
            <a:ext cx="7632700" cy="1938992"/>
          </a:xfrm>
          <a:prstGeom prst="rect">
            <a:avLst/>
          </a:prstGeom>
        </p:spPr>
        <p:txBody>
          <a:bodyPr wrap="square" lIns="0" tIns="0" rIns="0" bIns="0">
            <a:spAutoFit/>
          </a:bodyPr>
          <a:lstStyle/>
          <a:p>
            <a:pPr>
              <a:spcBef>
                <a:spcPct val="0"/>
              </a:spcBef>
              <a:buFontTx/>
              <a:buNone/>
            </a:pPr>
            <a:r>
              <a:rPr lang="en-GB" altLang="en-US" dirty="0">
                <a:ea typeface="Sassoon Infant Rg" panose="02000503030000020003" pitchFamily="50" charset="0"/>
              </a:rPr>
              <a:t>Shabbat is an exciting and important day that </a:t>
            </a:r>
            <a:br>
              <a:rPr lang="en-GB" altLang="en-US" dirty="0">
                <a:ea typeface="Sassoon Infant Rg" panose="02000503030000020003" pitchFamily="50" charset="0"/>
              </a:rPr>
            </a:br>
            <a:r>
              <a:rPr lang="en-GB" altLang="en-US" dirty="0">
                <a:ea typeface="Sassoon Infant Rg" panose="02000503030000020003" pitchFamily="50" charset="0"/>
              </a:rPr>
              <a:t>Jewish people look forward to all week.</a:t>
            </a:r>
          </a:p>
          <a:p>
            <a:pPr>
              <a:spcBef>
                <a:spcPct val="0"/>
              </a:spcBef>
              <a:buFontTx/>
              <a:buNone/>
            </a:pPr>
            <a:endParaRPr lang="en-GB" altLang="en-US" dirty="0">
              <a:ea typeface="Sassoon Infant Rg" panose="02000503030000020003" pitchFamily="50" charset="0"/>
            </a:endParaRPr>
          </a:p>
          <a:p>
            <a:pPr>
              <a:spcBef>
                <a:spcPct val="0"/>
              </a:spcBef>
            </a:pPr>
            <a:r>
              <a:rPr lang="en-GB" altLang="en-US" dirty="0">
                <a:ea typeface="Sassoon Infant Rg" panose="02000503030000020003" pitchFamily="50" charset="0"/>
              </a:rPr>
              <a:t>For Jewish people, Saturday is a special </a:t>
            </a:r>
            <a:br>
              <a:rPr lang="en-GB" altLang="en-US" dirty="0">
                <a:ea typeface="Sassoon Infant Rg" panose="02000503030000020003" pitchFamily="50" charset="0"/>
              </a:rPr>
            </a:br>
            <a:r>
              <a:rPr lang="en-GB" altLang="en-US" dirty="0">
                <a:ea typeface="Sassoon Infant Rg" panose="02000503030000020003" pitchFamily="50" charset="0"/>
              </a:rPr>
              <a:t>day, just like Sunday is special to </a:t>
            </a:r>
            <a:br>
              <a:rPr lang="en-GB" altLang="en-US" dirty="0">
                <a:ea typeface="Sassoon Infant Rg" panose="02000503030000020003" pitchFamily="50" charset="0"/>
              </a:rPr>
            </a:br>
            <a:r>
              <a:rPr lang="en-GB" altLang="en-US" dirty="0">
                <a:ea typeface="Sassoon Infant Rg" panose="02000503030000020003" pitchFamily="50" charset="0"/>
              </a:rPr>
              <a:t>Christians.</a:t>
            </a:r>
          </a:p>
          <a:p>
            <a:pPr>
              <a:spcBef>
                <a:spcPct val="0"/>
              </a:spcBef>
              <a:buFontTx/>
              <a:buNone/>
            </a:pPr>
            <a:endParaRPr lang="en-GB" altLang="en-US" dirty="0">
              <a:ea typeface="Sassoon Infant Rg" panose="02000503030000020003" pitchFamily="50" charset="0"/>
            </a:endParaRPr>
          </a:p>
        </p:txBody>
      </p:sp>
      <p:sp>
        <p:nvSpPr>
          <p:cNvPr id="2" name="Rectangle: Rounded Corners 1"/>
          <p:cNvSpPr/>
          <p:nvPr/>
        </p:nvSpPr>
        <p:spPr>
          <a:xfrm>
            <a:off x="755650" y="4572000"/>
            <a:ext cx="7632700" cy="1350628"/>
          </a:xfrm>
          <a:prstGeom prst="round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rPr>
              <a:t>Shabbat is the </a:t>
            </a:r>
            <a:r>
              <a:rPr lang="en-GB" altLang="en-US" b="1" dirty="0">
                <a:solidFill>
                  <a:schemeClr val="tx1"/>
                </a:solidFill>
              </a:rPr>
              <a:t>fourth commandment: </a:t>
            </a:r>
            <a:r>
              <a:rPr lang="en-GB" altLang="en-US" dirty="0">
                <a:solidFill>
                  <a:schemeClr val="tx1"/>
                </a:solidFill>
              </a:rPr>
              <a:t>‘You shall remember to keep the Sabbath day Holy.’ Saturday was the seventh day of the week and the day that God rested after creating the world. Ever since ancient times, Jewish people have kept the Sabbath day Holy by celebrating Shabbat.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6950" y="1335560"/>
            <a:ext cx="3321400" cy="3317198"/>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When Is Shabbat?</a:t>
            </a:r>
          </a:p>
        </p:txBody>
      </p:sp>
      <p:sp>
        <p:nvSpPr>
          <p:cNvPr id="5" name="Rectangle 4"/>
          <p:cNvSpPr/>
          <p:nvPr/>
        </p:nvSpPr>
        <p:spPr>
          <a:xfrm>
            <a:off x="755650" y="1513946"/>
            <a:ext cx="7632700" cy="553998"/>
          </a:xfrm>
          <a:prstGeom prst="rect">
            <a:avLst/>
          </a:prstGeom>
        </p:spPr>
        <p:txBody>
          <a:bodyPr wrap="square" lIns="0" tIns="0" rIns="0" bIns="0">
            <a:spAutoFit/>
          </a:bodyPr>
          <a:lstStyle/>
          <a:p>
            <a:r>
              <a:rPr lang="en-GB" dirty="0"/>
              <a:t>It happens every weekend, beginning on Friday evening, and ending Saturday evening.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0270" y="2193756"/>
            <a:ext cx="4443459" cy="2814472"/>
          </a:xfrm>
          <a:prstGeom prst="roundRect">
            <a:avLst>
              <a:gd name="adj" fmla="val 5369"/>
            </a:avLst>
          </a:prstGeom>
        </p:spPr>
      </p:pic>
      <p:sp>
        <p:nvSpPr>
          <p:cNvPr id="6" name="Rectangle: Rounded Corners 5"/>
          <p:cNvSpPr/>
          <p:nvPr/>
        </p:nvSpPr>
        <p:spPr>
          <a:xfrm>
            <a:off x="755650" y="5209562"/>
            <a:ext cx="7632700" cy="713065"/>
          </a:xfrm>
          <a:prstGeom prst="roundRect">
            <a:avLst>
              <a:gd name="adj" fmla="val 22549"/>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rPr>
              <a:t>On Friday, families work hard to prepare food, clean their houses and lay their dining tables ready for Shabbat.</a:t>
            </a:r>
          </a:p>
        </p:txBody>
      </p:sp>
    </p:spTree>
    <p:extLst>
      <p:ext uri="{BB962C8B-B14F-4D97-AF65-F5344CB8AC3E}">
        <p14:creationId xmlns:p14="http://schemas.microsoft.com/office/powerpoint/2010/main" val="424706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Is Shabbat Celebrated?</a:t>
            </a:r>
          </a:p>
        </p:txBody>
      </p:sp>
      <p:sp>
        <p:nvSpPr>
          <p:cNvPr id="5" name="Rectangle 4"/>
          <p:cNvSpPr/>
          <p:nvPr/>
        </p:nvSpPr>
        <p:spPr>
          <a:xfrm>
            <a:off x="755650" y="1606225"/>
            <a:ext cx="7632700" cy="1661993"/>
          </a:xfrm>
          <a:prstGeom prst="rect">
            <a:avLst/>
          </a:prstGeom>
        </p:spPr>
        <p:txBody>
          <a:bodyPr wrap="square" lIns="0" tIns="0" rIns="0" bIns="0">
            <a:spAutoFit/>
          </a:bodyPr>
          <a:lstStyle/>
          <a:p>
            <a:r>
              <a:rPr lang="en-GB" dirty="0"/>
              <a:t>When Shabbat begins on Friday evening, </a:t>
            </a:r>
            <a:br>
              <a:rPr lang="en-GB" dirty="0"/>
            </a:br>
            <a:r>
              <a:rPr lang="en-GB" dirty="0"/>
              <a:t>everyone puts on their best clothes and </a:t>
            </a:r>
            <a:br>
              <a:rPr lang="en-GB" dirty="0"/>
            </a:br>
            <a:r>
              <a:rPr lang="en-GB" dirty="0"/>
              <a:t>gather for a special meal. Other </a:t>
            </a:r>
            <a:br>
              <a:rPr lang="en-GB" dirty="0"/>
            </a:br>
            <a:r>
              <a:rPr lang="en-GB" dirty="0"/>
              <a:t>family members or friends may </a:t>
            </a:r>
            <a:br>
              <a:rPr lang="en-GB" dirty="0"/>
            </a:br>
            <a:r>
              <a:rPr lang="en-GB" dirty="0"/>
              <a:t>join the family for this special </a:t>
            </a:r>
            <a:br>
              <a:rPr lang="en-GB" dirty="0"/>
            </a:br>
            <a:r>
              <a:rPr lang="en-GB" dirty="0"/>
              <a:t>occasion. </a:t>
            </a:r>
          </a:p>
        </p:txBody>
      </p:sp>
      <p:sp>
        <p:nvSpPr>
          <p:cNvPr id="6" name="Rectangle: Rounded Corners 5"/>
          <p:cNvSpPr/>
          <p:nvPr/>
        </p:nvSpPr>
        <p:spPr>
          <a:xfrm>
            <a:off x="755650" y="5293453"/>
            <a:ext cx="7632700" cy="629174"/>
          </a:xfrm>
          <a:prstGeom prst="round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rPr>
              <a:t>There are lots of traditions that take place at a Shabbat meal.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8328" y="1569073"/>
            <a:ext cx="4211266" cy="3858725"/>
          </a:xfrm>
          <a:prstGeom prst="rect">
            <a:avLst/>
          </a:prstGeom>
        </p:spPr>
      </p:pic>
    </p:spTree>
    <p:extLst>
      <p:ext uri="{BB962C8B-B14F-4D97-AF65-F5344CB8AC3E}">
        <p14:creationId xmlns:p14="http://schemas.microsoft.com/office/powerpoint/2010/main" val="26979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Shabbat Traditions</a:t>
            </a:r>
          </a:p>
        </p:txBody>
      </p:sp>
      <p:sp>
        <p:nvSpPr>
          <p:cNvPr id="11" name="Rectangle: Rounded Corners 10"/>
          <p:cNvSpPr/>
          <p:nvPr/>
        </p:nvSpPr>
        <p:spPr>
          <a:xfrm>
            <a:off x="2291156" y="1514767"/>
            <a:ext cx="1828159" cy="987484"/>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dirty="0">
                <a:solidFill>
                  <a:schemeClr val="tx1"/>
                </a:solidFill>
              </a:rPr>
              <a:t>Shabbat Candles </a:t>
            </a:r>
            <a:br>
              <a:rPr lang="en-GB" altLang="en-US" sz="1600" b="1" dirty="0">
                <a:solidFill>
                  <a:schemeClr val="tx1"/>
                </a:solidFill>
              </a:rPr>
            </a:br>
            <a:r>
              <a:rPr lang="en-GB" altLang="en-US" sz="1600" dirty="0">
                <a:solidFill>
                  <a:schemeClr val="tx1"/>
                </a:solidFill>
              </a:rPr>
              <a:t>are lit on the </a:t>
            </a:r>
            <a:br>
              <a:rPr lang="en-GB" altLang="en-US" sz="1600" dirty="0">
                <a:solidFill>
                  <a:schemeClr val="tx1"/>
                </a:solidFill>
              </a:rPr>
            </a:br>
            <a:r>
              <a:rPr lang="en-GB" altLang="en-US" sz="1600" dirty="0">
                <a:solidFill>
                  <a:schemeClr val="tx1"/>
                </a:solidFill>
              </a:rPr>
              <a:t>dinner table.</a:t>
            </a:r>
          </a:p>
        </p:txBody>
      </p:sp>
      <p:sp>
        <p:nvSpPr>
          <p:cNvPr id="13" name="Rectangle: Rounded Corners 12"/>
          <p:cNvSpPr/>
          <p:nvPr/>
        </p:nvSpPr>
        <p:spPr>
          <a:xfrm>
            <a:off x="2291156" y="4890533"/>
            <a:ext cx="1828159" cy="987484"/>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570" dirty="0">
                <a:solidFill>
                  <a:schemeClr val="tx1"/>
                </a:solidFill>
              </a:rPr>
              <a:t>Wine (or grape juice) is shared in a </a:t>
            </a:r>
            <a:r>
              <a:rPr lang="en-GB" altLang="en-US" sz="1570" b="1" dirty="0">
                <a:solidFill>
                  <a:schemeClr val="tx1"/>
                </a:solidFill>
              </a:rPr>
              <a:t>Kiddush cup.</a:t>
            </a:r>
          </a:p>
        </p:txBody>
      </p:sp>
      <p:grpSp>
        <p:nvGrpSpPr>
          <p:cNvPr id="6" name="bread"/>
          <p:cNvGrpSpPr/>
          <p:nvPr/>
        </p:nvGrpSpPr>
        <p:grpSpPr>
          <a:xfrm>
            <a:off x="7013195" y="1325127"/>
            <a:ext cx="1366765" cy="1366765"/>
            <a:chOff x="7013195" y="1325127"/>
            <a:chExt cx="1366765" cy="1366765"/>
          </a:xfrm>
        </p:grpSpPr>
        <p:sp>
          <p:nvSpPr>
            <p:cNvPr id="14" name="Oval 13"/>
            <p:cNvSpPr/>
            <p:nvPr/>
          </p:nvSpPr>
          <p:spPr>
            <a:xfrm>
              <a:off x="7013195" y="1325127"/>
              <a:ext cx="1366765" cy="136676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758" y="1474203"/>
              <a:ext cx="1123638" cy="1075229"/>
            </a:xfrm>
            <a:prstGeom prst="rect">
              <a:avLst/>
            </a:prstGeom>
          </p:spPr>
        </p:pic>
      </p:grpSp>
      <p:grpSp>
        <p:nvGrpSpPr>
          <p:cNvPr id="19" name="wine"/>
          <p:cNvGrpSpPr/>
          <p:nvPr/>
        </p:nvGrpSpPr>
        <p:grpSpPr>
          <a:xfrm>
            <a:off x="755650" y="4700893"/>
            <a:ext cx="1366765" cy="1366765"/>
            <a:chOff x="755650" y="4700893"/>
            <a:chExt cx="1366765" cy="1366765"/>
          </a:xfrm>
        </p:grpSpPr>
        <p:sp>
          <p:nvSpPr>
            <p:cNvPr id="12" name="Oval 11"/>
            <p:cNvSpPr/>
            <p:nvPr/>
          </p:nvSpPr>
          <p:spPr>
            <a:xfrm>
              <a:off x="755650" y="4700893"/>
              <a:ext cx="1366765" cy="136676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4127" y="4872634"/>
              <a:ext cx="569810" cy="1023281"/>
            </a:xfrm>
            <a:prstGeom prst="rect">
              <a:avLst/>
            </a:prstGeom>
          </p:spPr>
        </p:pic>
      </p:grpSp>
      <p:sp>
        <p:nvSpPr>
          <p:cNvPr id="16" name="Rectangle: Rounded Corners 15"/>
          <p:cNvSpPr/>
          <p:nvPr/>
        </p:nvSpPr>
        <p:spPr>
          <a:xfrm>
            <a:off x="5016616" y="1514767"/>
            <a:ext cx="1828159" cy="987484"/>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dirty="0">
                <a:solidFill>
                  <a:schemeClr val="tx1"/>
                </a:solidFill>
              </a:rPr>
              <a:t>Challah bread </a:t>
            </a:r>
            <a:br>
              <a:rPr lang="en-GB" altLang="en-US" sz="1600" b="1" dirty="0">
                <a:solidFill>
                  <a:schemeClr val="tx1"/>
                </a:solidFill>
              </a:rPr>
            </a:br>
            <a:r>
              <a:rPr lang="en-GB" altLang="en-US" sz="1600" dirty="0">
                <a:solidFill>
                  <a:schemeClr val="tx1"/>
                </a:solidFill>
              </a:rPr>
              <a:t>is eaten.</a:t>
            </a:r>
          </a:p>
        </p:txBody>
      </p:sp>
      <p:sp>
        <p:nvSpPr>
          <p:cNvPr id="17" name="Rectangle: Rounded Corners 16"/>
          <p:cNvSpPr/>
          <p:nvPr/>
        </p:nvSpPr>
        <p:spPr>
          <a:xfrm>
            <a:off x="5016616" y="4890533"/>
            <a:ext cx="1828159" cy="987484"/>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dirty="0">
                <a:solidFill>
                  <a:schemeClr val="tx1"/>
                </a:solidFill>
              </a:rPr>
              <a:t>Blessings </a:t>
            </a:r>
            <a:br>
              <a:rPr lang="en-GB" altLang="en-US" sz="1600" b="1" dirty="0">
                <a:solidFill>
                  <a:schemeClr val="tx1"/>
                </a:solidFill>
              </a:rPr>
            </a:br>
            <a:r>
              <a:rPr lang="en-GB" altLang="en-US" sz="1600" dirty="0">
                <a:solidFill>
                  <a:schemeClr val="tx1"/>
                </a:solidFill>
              </a:rPr>
              <a:t>are recited.</a:t>
            </a:r>
          </a:p>
        </p:txBody>
      </p:sp>
      <p:grpSp>
        <p:nvGrpSpPr>
          <p:cNvPr id="3" name="blessing"/>
          <p:cNvGrpSpPr/>
          <p:nvPr/>
        </p:nvGrpSpPr>
        <p:grpSpPr>
          <a:xfrm>
            <a:off x="7001162" y="4684849"/>
            <a:ext cx="1378798" cy="1382809"/>
            <a:chOff x="7001162" y="4684849"/>
            <a:chExt cx="1378798" cy="1382809"/>
          </a:xfrm>
        </p:grpSpPr>
        <p:sp>
          <p:nvSpPr>
            <p:cNvPr id="15" name="Oval 14"/>
            <p:cNvSpPr/>
            <p:nvPr/>
          </p:nvSpPr>
          <p:spPr>
            <a:xfrm>
              <a:off x="7013195" y="4700893"/>
              <a:ext cx="1366765" cy="136676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1062" t="-18878" r="-5994" b="2150"/>
            <a:stretch/>
          </p:blipFill>
          <p:spPr>
            <a:xfrm flipH="1">
              <a:off x="7001162" y="4684849"/>
              <a:ext cx="1375154" cy="1366765"/>
            </a:xfrm>
            <a:prstGeom prst="ellipse">
              <a:avLst/>
            </a:prstGeom>
          </p:spPr>
        </p:pic>
      </p:grpSp>
      <p:grpSp>
        <p:nvGrpSpPr>
          <p:cNvPr id="23" name="Shabbat Candles"/>
          <p:cNvGrpSpPr/>
          <p:nvPr/>
        </p:nvGrpSpPr>
        <p:grpSpPr>
          <a:xfrm>
            <a:off x="755650" y="1325127"/>
            <a:ext cx="1366765" cy="1366765"/>
            <a:chOff x="755650" y="1325127"/>
            <a:chExt cx="1366765" cy="1366765"/>
          </a:xfrm>
        </p:grpSpPr>
        <p:sp>
          <p:nvSpPr>
            <p:cNvPr id="2" name="Oval 1"/>
            <p:cNvSpPr/>
            <p:nvPr/>
          </p:nvSpPr>
          <p:spPr>
            <a:xfrm>
              <a:off x="755650" y="1325127"/>
              <a:ext cx="1366765" cy="136676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7851" y="1450861"/>
              <a:ext cx="582362" cy="1115296"/>
            </a:xfrm>
            <a:prstGeom prst="rect">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8675" y="2418928"/>
            <a:ext cx="2788351" cy="2554928"/>
          </a:xfrm>
          <a:prstGeom prst="rect">
            <a:avLst/>
          </a:prstGeom>
        </p:spPr>
      </p:pic>
    </p:spTree>
    <p:extLst>
      <p:ext uri="{BB962C8B-B14F-4D97-AF65-F5344CB8AC3E}">
        <p14:creationId xmlns:p14="http://schemas.microsoft.com/office/powerpoint/2010/main" val="1104310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nextCondLst>
                <p:cond evt="onClick" delay="0">
                  <p:tgtEl>
                    <p:spTgt spid="3"/>
                  </p:tgtEl>
                </p:cond>
              </p:nextCondLst>
            </p:seq>
          </p:childTnLst>
        </p:cTn>
      </p:par>
    </p:tnLst>
    <p:bldLst>
      <p:bldP spid="11" grpId="0" animBg="1"/>
      <p:bldP spid="13"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Challah Bread</a:t>
            </a:r>
          </a:p>
        </p:txBody>
      </p:sp>
      <p:sp>
        <p:nvSpPr>
          <p:cNvPr id="24" name="Rectangle 23"/>
          <p:cNvSpPr/>
          <p:nvPr/>
        </p:nvSpPr>
        <p:spPr>
          <a:xfrm>
            <a:off x="755650" y="1473201"/>
            <a:ext cx="7632700" cy="553998"/>
          </a:xfrm>
          <a:prstGeom prst="rect">
            <a:avLst/>
          </a:prstGeom>
        </p:spPr>
        <p:txBody>
          <a:bodyPr wrap="square" lIns="0" tIns="0" rIns="0" bIns="0">
            <a:spAutoFit/>
          </a:bodyPr>
          <a:lstStyle/>
          <a:p>
            <a:r>
              <a:rPr lang="en-GB" dirty="0"/>
              <a:t>Challah is a special plaited loaf that is bought fresh on Friday morning, ready for the Shabbat.</a:t>
            </a:r>
          </a:p>
        </p:txBody>
      </p:sp>
      <p:sp>
        <p:nvSpPr>
          <p:cNvPr id="28" name="Rectangle: Rounded Corners 27"/>
          <p:cNvSpPr/>
          <p:nvPr/>
        </p:nvSpPr>
        <p:spPr>
          <a:xfrm>
            <a:off x="755651" y="4628404"/>
            <a:ext cx="2330450" cy="1464421"/>
          </a:xfrm>
          <a:prstGeom prst="roundRect">
            <a:avLst>
              <a:gd name="adj" fmla="val 9301"/>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dirty="0">
                <a:solidFill>
                  <a:schemeClr val="tx1"/>
                </a:solidFill>
              </a:rPr>
              <a:t>The loaves are covered with a special </a:t>
            </a:r>
            <a:r>
              <a:rPr lang="en-GB" altLang="en-US" sz="1600" b="1" dirty="0">
                <a:solidFill>
                  <a:schemeClr val="tx1"/>
                </a:solidFill>
              </a:rPr>
              <a:t>Challah cover</a:t>
            </a:r>
            <a:r>
              <a:rPr lang="en-GB" altLang="en-US" sz="1600" dirty="0">
                <a:solidFill>
                  <a:schemeClr val="tx1"/>
                </a:solidFill>
              </a:rPr>
              <a:t>, so they can’t ‘see’ the wine when it is blessed.</a:t>
            </a:r>
          </a:p>
        </p:txBody>
      </p:sp>
      <p:sp>
        <p:nvSpPr>
          <p:cNvPr id="32" name="Rectangle: Rounded Corners 31"/>
          <p:cNvSpPr/>
          <p:nvPr/>
        </p:nvSpPr>
        <p:spPr>
          <a:xfrm>
            <a:off x="6057900" y="4628404"/>
            <a:ext cx="2330450" cy="1464421"/>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dirty="0">
                <a:solidFill>
                  <a:schemeClr val="tx1"/>
                </a:solidFill>
              </a:rPr>
              <a:t>Challah tastes much sweeter than normal bread. This helps remind people that </a:t>
            </a:r>
            <a:r>
              <a:rPr lang="en-GB" altLang="en-US" sz="1600" b="1" dirty="0">
                <a:solidFill>
                  <a:schemeClr val="tx1"/>
                </a:solidFill>
              </a:rPr>
              <a:t>Shabbat is special</a:t>
            </a:r>
            <a:r>
              <a:rPr lang="en-GB" altLang="en-US" sz="1600" dirty="0">
                <a:solidFill>
                  <a:schemeClr val="tx1"/>
                </a:solidFill>
              </a:rPr>
              <a:t>.</a:t>
            </a:r>
          </a:p>
        </p:txBody>
      </p:sp>
      <p:grpSp>
        <p:nvGrpSpPr>
          <p:cNvPr id="33" name="middle"/>
          <p:cNvGrpSpPr/>
          <p:nvPr/>
        </p:nvGrpSpPr>
        <p:grpSpPr>
          <a:xfrm>
            <a:off x="3585784" y="4120393"/>
            <a:ext cx="1972432" cy="1972432"/>
            <a:chOff x="7013195" y="1325127"/>
            <a:chExt cx="1366765" cy="1366765"/>
          </a:xfrm>
        </p:grpSpPr>
        <p:sp>
          <p:nvSpPr>
            <p:cNvPr id="34" name="Oval 33"/>
            <p:cNvSpPr/>
            <p:nvPr/>
          </p:nvSpPr>
          <p:spPr>
            <a:xfrm>
              <a:off x="7013195" y="1325127"/>
              <a:ext cx="1366765" cy="1366765"/>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4758" y="1474203"/>
              <a:ext cx="1123638" cy="1075229"/>
            </a:xfrm>
            <a:prstGeom prst="rect">
              <a:avLst/>
            </a:prstGeom>
          </p:spPr>
        </p:pic>
      </p:grpSp>
      <p:sp>
        <p:nvSpPr>
          <p:cNvPr id="36" name="Rectangle: Rounded Corners 35"/>
          <p:cNvSpPr/>
          <p:nvPr/>
        </p:nvSpPr>
        <p:spPr>
          <a:xfrm>
            <a:off x="3406775" y="2442784"/>
            <a:ext cx="2330450" cy="1464421"/>
          </a:xfrm>
          <a:prstGeom prst="roundRect">
            <a:avLst>
              <a:gd name="adj" fmla="val 13204"/>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600" b="1" dirty="0">
                <a:solidFill>
                  <a:schemeClr val="tx1"/>
                </a:solidFill>
              </a:rPr>
              <a:t>Two loaves </a:t>
            </a:r>
            <a:r>
              <a:rPr lang="en-GB" altLang="en-US" sz="1600" dirty="0">
                <a:solidFill>
                  <a:schemeClr val="tx1"/>
                </a:solidFill>
              </a:rPr>
              <a:t>are always bought together.</a:t>
            </a:r>
          </a:p>
        </p:txBody>
      </p:sp>
      <p:grpSp>
        <p:nvGrpSpPr>
          <p:cNvPr id="20" name="right"/>
          <p:cNvGrpSpPr/>
          <p:nvPr/>
        </p:nvGrpSpPr>
        <p:grpSpPr>
          <a:xfrm>
            <a:off x="6236908" y="2423832"/>
            <a:ext cx="1972433" cy="1991384"/>
            <a:chOff x="6236908" y="2423832"/>
            <a:chExt cx="1972433" cy="1991384"/>
          </a:xfrm>
        </p:grpSpPr>
        <p:sp>
          <p:nvSpPr>
            <p:cNvPr id="30" name="Oval 29"/>
            <p:cNvSpPr/>
            <p:nvPr/>
          </p:nvSpPr>
          <p:spPr>
            <a:xfrm>
              <a:off x="6236909" y="2442784"/>
              <a:ext cx="1972432" cy="1972432"/>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0953" t="-22575" r="-10953" b="1"/>
            <a:stretch/>
          </p:blipFill>
          <p:spPr>
            <a:xfrm>
              <a:off x="6236908" y="2423832"/>
              <a:ext cx="1972433" cy="1972431"/>
            </a:xfrm>
            <a:prstGeom prst="ellipse">
              <a:avLst/>
            </a:prstGeom>
          </p:spPr>
        </p:pic>
      </p:grpSp>
      <p:grpSp>
        <p:nvGrpSpPr>
          <p:cNvPr id="41" name="left"/>
          <p:cNvGrpSpPr/>
          <p:nvPr/>
        </p:nvGrpSpPr>
        <p:grpSpPr>
          <a:xfrm>
            <a:off x="934659" y="2421114"/>
            <a:ext cx="1972433" cy="1994102"/>
            <a:chOff x="934659" y="2421114"/>
            <a:chExt cx="1972433" cy="1994102"/>
          </a:xfrm>
        </p:grpSpPr>
        <p:sp>
          <p:nvSpPr>
            <p:cNvPr id="26" name="Oval 25"/>
            <p:cNvSpPr/>
            <p:nvPr/>
          </p:nvSpPr>
          <p:spPr>
            <a:xfrm>
              <a:off x="934660" y="2442784"/>
              <a:ext cx="1972432" cy="1972432"/>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p:cNvPicPr>
              <a:picLocks noChangeAspect="1"/>
            </p:cNvPicPr>
            <p:nvPr/>
          </p:nvPicPr>
          <p:blipFill rotWithShape="1">
            <a:blip r:embed="rId4" cstate="print">
              <a:extLst>
                <a:ext uri="{28A0092B-C50C-407E-A947-70E740481C1C}">
                  <a14:useLocalDpi xmlns:a14="http://schemas.microsoft.com/office/drawing/2010/main" val="0"/>
                </a:ext>
              </a:extLst>
            </a:blip>
            <a:srcRect l="-15514" t="-33259" r="-15514" b="-1292"/>
            <a:stretch/>
          </p:blipFill>
          <p:spPr>
            <a:xfrm>
              <a:off x="934659" y="2421114"/>
              <a:ext cx="1972431" cy="1972432"/>
            </a:xfrm>
            <a:prstGeom prst="ellipse">
              <a:avLst/>
            </a:prstGeom>
          </p:spPr>
        </p:pic>
      </p:grpSp>
    </p:spTree>
    <p:extLst>
      <p:ext uri="{BB962C8B-B14F-4D97-AF65-F5344CB8AC3E}">
        <p14:creationId xmlns:p14="http://schemas.microsoft.com/office/powerpoint/2010/main" val="3704251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nextCondLst>
                <p:cond evt="onClick" delay="0">
                  <p:tgtEl>
                    <p:spTgt spid="20"/>
                  </p:tgtEl>
                </p:cond>
              </p:nextCondLst>
            </p:seq>
          </p:childTnLst>
        </p:cTn>
      </p:par>
    </p:tnLst>
    <p:bldLst>
      <p:bldP spid="28" grpId="0" animBg="1"/>
      <p:bldP spid="32"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Other Customs</a:t>
            </a:r>
          </a:p>
        </p:txBody>
      </p:sp>
      <p:sp>
        <p:nvSpPr>
          <p:cNvPr id="6" name="Rectangle: Rounded Corners 5"/>
          <p:cNvSpPr/>
          <p:nvPr/>
        </p:nvSpPr>
        <p:spPr>
          <a:xfrm>
            <a:off x="755650" y="4674708"/>
            <a:ext cx="3816350" cy="1247920"/>
          </a:xfrm>
          <a:prstGeom prst="round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solidFill>
                  <a:schemeClr val="tx1"/>
                </a:solidFill>
              </a:rPr>
              <a:t>Families enjoy talking together</a:t>
            </a:r>
            <a:r>
              <a:rPr lang="en-GB" altLang="en-US" dirty="0">
                <a:solidFill>
                  <a:schemeClr val="tx1"/>
                </a:solidFill>
              </a:rPr>
              <a:t>. Children can stay up late and tell and listen to stories. Songs </a:t>
            </a:r>
            <a:br>
              <a:rPr lang="en-GB" altLang="en-US" dirty="0">
                <a:solidFill>
                  <a:schemeClr val="tx1"/>
                </a:solidFill>
              </a:rPr>
            </a:br>
            <a:r>
              <a:rPr lang="en-GB" altLang="en-US" dirty="0">
                <a:solidFill>
                  <a:schemeClr val="tx1"/>
                </a:solidFill>
              </a:rPr>
              <a:t>are sung.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1370379"/>
            <a:ext cx="3821059" cy="307159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452" y="1473201"/>
            <a:ext cx="699845" cy="4619624"/>
          </a:xfrm>
          <a:prstGeom prst="rect">
            <a:avLst/>
          </a:prstGeom>
        </p:spPr>
      </p:pic>
      <p:sp>
        <p:nvSpPr>
          <p:cNvPr id="10" name="Rectangle: Rounded Corners 9"/>
          <p:cNvSpPr/>
          <p:nvPr/>
        </p:nvSpPr>
        <p:spPr>
          <a:xfrm>
            <a:off x="5771625" y="1473201"/>
            <a:ext cx="2611959" cy="1102219"/>
          </a:xfrm>
          <a:prstGeom prst="roundRect">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rPr>
              <a:t>Families will visit a </a:t>
            </a:r>
            <a:r>
              <a:rPr lang="en-GB" altLang="en-US" b="1" dirty="0">
                <a:solidFill>
                  <a:schemeClr val="tx1"/>
                </a:solidFill>
              </a:rPr>
              <a:t>Synagogue</a:t>
            </a:r>
            <a:r>
              <a:rPr lang="en-GB" altLang="en-US" dirty="0">
                <a:solidFill>
                  <a:schemeClr val="tx1"/>
                </a:solidFill>
              </a:rPr>
              <a:t> during Shabbat.</a:t>
            </a:r>
          </a:p>
        </p:txBody>
      </p:sp>
      <p:sp>
        <p:nvSpPr>
          <p:cNvPr id="11" name="Rectangle: Rounded Corners 10"/>
          <p:cNvSpPr/>
          <p:nvPr/>
        </p:nvSpPr>
        <p:spPr>
          <a:xfrm>
            <a:off x="5776391" y="2740797"/>
            <a:ext cx="2611959" cy="809253"/>
          </a:xfrm>
          <a:prstGeom prst="roundRect">
            <a:avLst>
              <a:gd name="adj" fmla="val 24960"/>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solidFill>
                  <a:schemeClr val="tx1"/>
                </a:solidFill>
              </a:rPr>
              <a:t>No work </a:t>
            </a:r>
            <a:r>
              <a:rPr lang="en-GB" altLang="en-US" dirty="0">
                <a:solidFill>
                  <a:schemeClr val="tx1"/>
                </a:solidFill>
              </a:rPr>
              <a:t>can be done. Including homework!</a:t>
            </a:r>
          </a:p>
        </p:txBody>
      </p:sp>
      <p:sp>
        <p:nvSpPr>
          <p:cNvPr id="12" name="Rectangle: Rounded Corners 11"/>
          <p:cNvSpPr/>
          <p:nvPr/>
        </p:nvSpPr>
        <p:spPr>
          <a:xfrm>
            <a:off x="5776391" y="3715427"/>
            <a:ext cx="2611959" cy="2377398"/>
          </a:xfrm>
          <a:prstGeom prst="roundRect">
            <a:avLst>
              <a:gd name="adj" fmla="val 8198"/>
            </a:avLst>
          </a:prstGeom>
          <a:solidFill>
            <a:srgbClr val="90C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solidFill>
                  <a:schemeClr val="tx1"/>
                </a:solidFill>
              </a:rPr>
              <a:t>Havdalah</a:t>
            </a:r>
            <a:r>
              <a:rPr lang="en-GB" altLang="en-US" dirty="0">
                <a:solidFill>
                  <a:schemeClr val="tx1"/>
                </a:solidFill>
              </a:rPr>
              <a:t> is the end of Shabbat. A special plaited candle is lit and prayers are read. </a:t>
            </a:r>
            <a:r>
              <a:rPr lang="en-GB" altLang="en-US" b="1" dirty="0">
                <a:solidFill>
                  <a:schemeClr val="tx1"/>
                </a:solidFill>
              </a:rPr>
              <a:t>Special spices </a:t>
            </a:r>
            <a:r>
              <a:rPr lang="en-GB" altLang="en-US" dirty="0">
                <a:solidFill>
                  <a:schemeClr val="tx1"/>
                </a:solidFill>
              </a:rPr>
              <a:t>are smelt and finally the candle is put out in the wine.</a:t>
            </a:r>
          </a:p>
        </p:txBody>
      </p:sp>
    </p:spTree>
    <p:extLst>
      <p:ext uri="{BB962C8B-B14F-4D97-AF65-F5344CB8AC3E}">
        <p14:creationId xmlns:p14="http://schemas.microsoft.com/office/powerpoint/2010/main" val="257858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235</TotalTime>
  <Words>289</Words>
  <Application>Microsoft Office PowerPoint</Application>
  <PresentationFormat>On-screen Show (4:3)</PresentationFormat>
  <Paragraphs>26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Twinkl</vt:lpstr>
      <vt:lpstr>Sassoon Infant Rg</vt:lpstr>
      <vt:lpstr>Arial</vt:lpstr>
      <vt:lpstr>Calibri</vt:lpstr>
      <vt:lpstr>Office Theme</vt:lpstr>
      <vt:lpstr>PowerPoint Presentation</vt:lpstr>
      <vt:lpstr>What Is Shabbat?</vt:lpstr>
      <vt:lpstr>When Is Shabbat?</vt:lpstr>
      <vt:lpstr>How Is Shabbat Celebrated?</vt:lpstr>
      <vt:lpstr>Shabbat Traditions</vt:lpstr>
      <vt:lpstr>Challah Bread</vt:lpstr>
      <vt:lpstr>Other Customs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Monteith</dc:creator>
  <cp:lastModifiedBy>Sarah Franklin</cp:lastModifiedBy>
  <cp:revision>9</cp:revision>
  <dcterms:created xsi:type="dcterms:W3CDTF">2019-01-29T11:07:05Z</dcterms:created>
  <dcterms:modified xsi:type="dcterms:W3CDTF">2021-01-17T14:48:32Z</dcterms:modified>
</cp:coreProperties>
</file>